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528" r:id="rId60"/>
    <p:sldId id="314" r:id="rId61"/>
    <p:sldId id="315" r:id="rId62"/>
    <p:sldId id="316" r:id="rId63"/>
    <p:sldId id="317" r:id="rId64"/>
    <p:sldId id="318" r:id="rId65"/>
  </p:sldIdLst>
  <p:sldSz cx="13004800" cy="11404600"/>
  <p:notesSz cx="13004800" cy="11404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97" autoAdjust="0"/>
  </p:normalViewPr>
  <p:slideViewPr>
    <p:cSldViewPr>
      <p:cViewPr varScale="1">
        <p:scale>
          <a:sx n="46" d="100"/>
          <a:sy n="46" d="100"/>
        </p:scale>
        <p:origin x="1790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5715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5715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98B67A-951D-4425-9C59-B01F7835B3CD}" type="datetimeFigureOut">
              <a:rPr lang="en-US" smtClean="0"/>
              <a:t>7/22/2020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425575"/>
            <a:ext cx="4391025" cy="3849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300163" y="5487988"/>
            <a:ext cx="10404475" cy="449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833100"/>
            <a:ext cx="5635625" cy="5715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366000" y="10833100"/>
            <a:ext cx="5635625" cy="5715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07150D-E4B1-48CD-8FF5-FAFA1D988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37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ARM: Advanced RISC Machine, originally Acorn RISC Machine</a:t>
            </a:r>
          </a:p>
          <a:p>
            <a:r>
              <a:rPr lang="en-US" dirty="0"/>
              <a:t>Reduced Instruction Set Computer, or </a:t>
            </a:r>
            <a:r>
              <a:rPr lang="en-US" b="1" dirty="0"/>
              <a:t>RISC</a:t>
            </a:r>
            <a:r>
              <a:rPr lang="en-US" dirty="0"/>
              <a:t> (/</a:t>
            </a:r>
            <a:r>
              <a:rPr lang="en-US" dirty="0" err="1"/>
              <a:t>rɪsk</a:t>
            </a:r>
            <a:r>
              <a:rPr lang="en-US" dirty="0"/>
              <a:t>/),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7150D-E4B1-48CD-8FF5-FAFA1D988C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3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ARM: Advanced RISC Machine, originally Acorn RISC Machine</a:t>
            </a:r>
          </a:p>
          <a:p>
            <a:r>
              <a:rPr lang="en-US" dirty="0"/>
              <a:t>Reduced Instruction Set Computer, or </a:t>
            </a:r>
            <a:r>
              <a:rPr lang="en-US" b="1" dirty="0"/>
              <a:t>RISC</a:t>
            </a:r>
            <a:r>
              <a:rPr lang="en-US" dirty="0"/>
              <a:t> (/</a:t>
            </a:r>
            <a:r>
              <a:rPr lang="en-US" dirty="0" err="1"/>
              <a:t>rɪsk</a:t>
            </a:r>
            <a:r>
              <a:rPr lang="en-US" dirty="0"/>
              <a:t>/),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7150D-E4B1-48CD-8FF5-FAFA1D988C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0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SWI</a:t>
            </a:r>
            <a:r>
              <a:rPr lang="en-US" dirty="0"/>
              <a:t> stands for Software Interrupt. In RISC OS SWIs are used to access Operating System routines or modules produced by a 3rd party.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7150D-E4B1-48CD-8FF5-FAFA1D988C0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2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07150D-E4B1-48CD-8FF5-FAFA1D988C0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13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535426"/>
            <a:ext cx="11054080" cy="23949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6386576"/>
            <a:ext cx="9103360" cy="285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623058"/>
            <a:ext cx="5657088" cy="7527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623058"/>
            <a:ext cx="5657088" cy="75270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7985" y="546100"/>
            <a:ext cx="409257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bg1"/>
                </a:solidFill>
                <a:latin typeface="Gill Sans MT"/>
                <a:cs typeface="Gill Sans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09185" y="4730750"/>
            <a:ext cx="10892790" cy="4665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tx1"/>
                </a:solidFill>
                <a:latin typeface="Courier New"/>
                <a:cs typeface="Courier Ne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10606278"/>
            <a:ext cx="4161536" cy="570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10606278"/>
            <a:ext cx="2991104" cy="570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10606278"/>
            <a:ext cx="2991104" cy="5702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27.png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12" Type="http://schemas.openxmlformats.org/officeDocument/2006/relationships/image" Target="../media/image11.png"/><Relationship Id="rId2" Type="http://schemas.openxmlformats.org/officeDocument/2006/relationships/image" Target="../media/image36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12" Type="http://schemas.openxmlformats.org/officeDocument/2006/relationships/image" Target="../media/image11.png"/><Relationship Id="rId2" Type="http://schemas.openxmlformats.org/officeDocument/2006/relationships/image" Target="../media/image3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12" Type="http://schemas.openxmlformats.org/officeDocument/2006/relationships/image" Target="../media/image11.png"/><Relationship Id="rId2" Type="http://schemas.openxmlformats.org/officeDocument/2006/relationships/image" Target="../media/image42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8.png"/><Relationship Id="rId5" Type="http://schemas.openxmlformats.org/officeDocument/2006/relationships/image" Target="../media/image38.png"/><Relationship Id="rId15" Type="http://schemas.openxmlformats.org/officeDocument/2006/relationships/image" Target="../media/image14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7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2.png"/><Relationship Id="rId2" Type="http://schemas.openxmlformats.org/officeDocument/2006/relationships/image" Target="../media/image38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6.png"/><Relationship Id="rId5" Type="http://schemas.openxmlformats.org/officeDocument/2006/relationships/image" Target="../media/image45.png"/><Relationship Id="rId15" Type="http://schemas.openxmlformats.org/officeDocument/2006/relationships/image" Target="../media/image4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51.png"/><Relationship Id="rId15" Type="http://schemas.openxmlformats.org/officeDocument/2006/relationships/image" Target="../media/image53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image" Target="../media/image38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43.png"/><Relationship Id="rId15" Type="http://schemas.openxmlformats.org/officeDocument/2006/relationships/image" Target="../media/image5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8.png"/><Relationship Id="rId17" Type="http://schemas.openxmlformats.org/officeDocument/2006/relationships/image" Target="../media/image50.png"/><Relationship Id="rId2" Type="http://schemas.openxmlformats.org/officeDocument/2006/relationships/image" Target="../media/image5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57.png"/><Relationship Id="rId5" Type="http://schemas.openxmlformats.org/officeDocument/2006/relationships/image" Target="../media/image45.png"/><Relationship Id="rId15" Type="http://schemas.openxmlformats.org/officeDocument/2006/relationships/image" Target="../media/image5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image" Target="../media/image55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61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0.png"/><Relationship Id="rId1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5" Type="http://schemas.openxmlformats.org/officeDocument/2006/relationships/image" Target="../media/image63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8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5" Type="http://schemas.openxmlformats.org/officeDocument/2006/relationships/image" Target="../media/image68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6.png"/><Relationship Id="rId1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0.png"/><Relationship Id="rId1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2.png"/><Relationship Id="rId17" Type="http://schemas.openxmlformats.org/officeDocument/2006/relationships/image" Target="../media/image50.png"/><Relationship Id="rId2" Type="http://schemas.openxmlformats.org/officeDocument/2006/relationships/image" Target="../media/image70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0.png"/><Relationship Id="rId1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58.png"/><Relationship Id="rId17" Type="http://schemas.openxmlformats.org/officeDocument/2006/relationships/image" Target="../media/image50.png"/><Relationship Id="rId2" Type="http://schemas.openxmlformats.org/officeDocument/2006/relationships/image" Target="../media/image4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41.png"/><Relationship Id="rId5" Type="http://schemas.openxmlformats.org/officeDocument/2006/relationships/image" Target="../media/image71.png"/><Relationship Id="rId15" Type="http://schemas.openxmlformats.org/officeDocument/2006/relationships/image" Target="../media/image68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62.png"/><Relationship Id="rId1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c.ic.ac.uk/lab/secondyear/spim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0940" y="3147906"/>
            <a:ext cx="10182860" cy="6464590"/>
          </a:xfrm>
          <a:prstGeom prst="rect">
            <a:avLst/>
          </a:prstGeom>
        </p:spPr>
        <p:txBody>
          <a:bodyPr vert="horz" wrap="square" lIns="0" tIns="4330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410"/>
              </a:spcBef>
              <a:tabLst>
                <a:tab pos="3306445" algn="l"/>
              </a:tabLst>
            </a:pPr>
            <a:r>
              <a:rPr sz="8400" spc="-5" dirty="0">
                <a:solidFill>
                  <a:srgbClr val="000000"/>
                </a:solidFill>
              </a:rPr>
              <a:t>COMP	122/L </a:t>
            </a:r>
            <a:r>
              <a:rPr sz="8400" spc="-25" dirty="0">
                <a:solidFill>
                  <a:srgbClr val="000000"/>
                </a:solidFill>
              </a:rPr>
              <a:t>Lecture</a:t>
            </a:r>
            <a:r>
              <a:rPr sz="8400" spc="-85" dirty="0">
                <a:solidFill>
                  <a:srgbClr val="000000"/>
                </a:solidFill>
              </a:rPr>
              <a:t> </a:t>
            </a:r>
            <a:r>
              <a:rPr sz="8400" dirty="0">
                <a:solidFill>
                  <a:srgbClr val="000000"/>
                </a:solidFill>
              </a:rPr>
              <a:t>6</a:t>
            </a:r>
            <a:endParaRPr sz="8400" dirty="0"/>
          </a:p>
          <a:p>
            <a:pPr algn="ctr">
              <a:lnSpc>
                <a:spcPct val="100000"/>
              </a:lnSpc>
              <a:spcBef>
                <a:spcPts val="1420"/>
              </a:spcBef>
            </a:pPr>
            <a:r>
              <a:rPr lang="en-US" sz="4400" spc="-70" dirty="0">
                <a:solidFill>
                  <a:srgbClr val="000000"/>
                </a:solidFill>
              </a:rPr>
              <a:t>Mahdi Ebrahimi</a:t>
            </a:r>
            <a:br>
              <a:rPr lang="en-US" sz="3600" spc="-70" dirty="0">
                <a:solidFill>
                  <a:srgbClr val="000000"/>
                </a:solidFill>
              </a:rPr>
            </a:br>
            <a:br>
              <a:rPr lang="en-US" sz="3600" spc="-70" dirty="0">
                <a:solidFill>
                  <a:srgbClr val="000000"/>
                </a:solidFill>
              </a:rPr>
            </a:br>
            <a:br>
              <a:rPr lang="en-US" sz="3600" spc="-70" dirty="0">
                <a:solidFill>
                  <a:srgbClr val="000000"/>
                </a:solidFill>
              </a:rPr>
            </a:br>
            <a:br>
              <a:rPr lang="en-US" sz="3600" spc="-70" dirty="0">
                <a:solidFill>
                  <a:srgbClr val="000000"/>
                </a:solidFill>
              </a:rPr>
            </a:br>
            <a:br>
              <a:rPr lang="en-US" sz="3600" spc="-70" dirty="0">
                <a:solidFill>
                  <a:srgbClr val="000000"/>
                </a:solidFill>
              </a:rPr>
            </a:br>
            <a:br>
              <a:rPr lang="en-US" sz="3600" spc="-70" dirty="0">
                <a:solidFill>
                  <a:srgbClr val="000000"/>
                </a:solidFill>
              </a:rPr>
            </a:br>
            <a:br>
              <a:rPr lang="en-US" sz="3600" spc="-70" dirty="0">
                <a:solidFill>
                  <a:srgbClr val="000000"/>
                </a:solidFill>
              </a:rPr>
            </a:br>
            <a:r>
              <a:rPr lang="en-US" sz="3600" spc="-70" dirty="0">
                <a:solidFill>
                  <a:srgbClr val="000000"/>
                </a:solidFill>
              </a:rPr>
              <a:t>Slides adapted from Dr. </a:t>
            </a:r>
            <a:r>
              <a:rPr sz="3600" spc="-70" dirty="0">
                <a:solidFill>
                  <a:srgbClr val="000000"/>
                </a:solidFill>
              </a:rPr>
              <a:t>Kyle</a:t>
            </a:r>
            <a:r>
              <a:rPr sz="3600" spc="-10" dirty="0">
                <a:solidFill>
                  <a:srgbClr val="000000"/>
                </a:solidFill>
              </a:rPr>
              <a:t> </a:t>
            </a:r>
            <a:r>
              <a:rPr sz="3600" spc="-40" dirty="0">
                <a:solidFill>
                  <a:srgbClr val="000000"/>
                </a:solidFill>
              </a:rPr>
              <a:t>Dewey</a:t>
            </a:r>
            <a:endParaRPr sz="360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521" y="0"/>
            <a:ext cx="82092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45" dirty="0">
                <a:solidFill>
                  <a:srgbClr val="000000"/>
                </a:solidFill>
              </a:rPr>
              <a:t>Core</a:t>
            </a:r>
            <a:r>
              <a:rPr sz="8400" spc="-70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Components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672861" y="1511300"/>
            <a:ext cx="11658600" cy="76499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73100" marR="1208405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73100" algn="l"/>
                <a:tab pos="2026285" algn="l"/>
                <a:tab pos="3274695" algn="l"/>
                <a:tab pos="4993005" algn="l"/>
                <a:tab pos="8930005" algn="l"/>
              </a:tabLst>
            </a:pPr>
            <a:r>
              <a:rPr sz="3600" dirty="0">
                <a:latin typeface="Gill Sans MT"/>
                <a:cs typeface="Gill Sans MT"/>
              </a:rPr>
              <a:t>S</a:t>
            </a:r>
            <a:r>
              <a:rPr sz="3600" spc="-5" dirty="0">
                <a:latin typeface="Gill Sans MT"/>
                <a:cs typeface="Gill Sans MT"/>
              </a:rPr>
              <a:t>o</a:t>
            </a:r>
            <a:r>
              <a:rPr sz="3600" dirty="0">
                <a:latin typeface="Gill Sans MT"/>
                <a:cs typeface="Gill Sans MT"/>
              </a:rPr>
              <a:t>me	place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to</a:t>
            </a:r>
            <a:r>
              <a:rPr sz="3600" spc="-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h</a:t>
            </a:r>
            <a:r>
              <a:rPr sz="3600" spc="-5" dirty="0">
                <a:latin typeface="Gill Sans MT"/>
                <a:cs typeface="Gill Sans MT"/>
              </a:rPr>
              <a:t>ol</a:t>
            </a:r>
            <a:r>
              <a:rPr sz="3600" dirty="0">
                <a:latin typeface="Gill Sans MT"/>
                <a:cs typeface="Gill Sans MT"/>
              </a:rPr>
              <a:t>d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th</a:t>
            </a:r>
            <a:r>
              <a:rPr sz="3600" dirty="0">
                <a:latin typeface="Gill Sans MT"/>
                <a:cs typeface="Gill Sans MT"/>
              </a:rPr>
              <a:t>e</a:t>
            </a:r>
            <a:r>
              <a:rPr sz="3600" spc="-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st</a:t>
            </a:r>
            <a:r>
              <a:rPr sz="3600" spc="-5" dirty="0">
                <a:latin typeface="Gill Sans MT"/>
                <a:cs typeface="Gill Sans MT"/>
              </a:rPr>
              <a:t>a</a:t>
            </a:r>
            <a:r>
              <a:rPr sz="3600" dirty="0">
                <a:latin typeface="Gill Sans MT"/>
                <a:cs typeface="Gill Sans MT"/>
              </a:rPr>
              <a:t>tements</a:t>
            </a:r>
            <a:r>
              <a:rPr sz="3600" spc="-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as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spc="-85" dirty="0">
                <a:latin typeface="Gill Sans MT"/>
                <a:cs typeface="Gill Sans MT"/>
              </a:rPr>
              <a:t>w</a:t>
            </a:r>
            <a:r>
              <a:rPr sz="3600" dirty="0">
                <a:latin typeface="Gill Sans MT"/>
                <a:cs typeface="Gill Sans MT"/>
              </a:rPr>
              <a:t>e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operate </a:t>
            </a:r>
            <a:r>
              <a:rPr sz="3600" dirty="0">
                <a:latin typeface="Gill Sans MT"/>
                <a:cs typeface="Gill Sans MT"/>
              </a:rPr>
              <a:t>on </a:t>
            </a:r>
            <a:r>
              <a:rPr sz="3600" spc="-5" dirty="0">
                <a:latin typeface="Gill Sans MT"/>
                <a:cs typeface="Gill Sans MT"/>
              </a:rPr>
              <a:t>them </a:t>
            </a:r>
            <a:r>
              <a:rPr sz="3600" dirty="0">
                <a:latin typeface="Gill Sans MT"/>
                <a:cs typeface="Gill Sans MT"/>
              </a:rPr>
              <a:t>-</a:t>
            </a:r>
            <a:r>
              <a:rPr sz="3600" spc="-20" dirty="0">
                <a:latin typeface="Gill Sans MT"/>
                <a:cs typeface="Gill Sans MT"/>
              </a:rPr>
              <a:t> </a:t>
            </a:r>
            <a:r>
              <a:rPr sz="3600" b="1" spc="185" dirty="0">
                <a:latin typeface="Gill Sans MT"/>
                <a:cs typeface="Gill Sans MT"/>
              </a:rPr>
              <a:t>memory</a:t>
            </a:r>
            <a:endParaRPr sz="3600" dirty="0">
              <a:latin typeface="Gill Sans MT"/>
              <a:cs typeface="Gill Sans MT"/>
            </a:endParaRPr>
          </a:p>
          <a:p>
            <a:pPr marL="673100" indent="-571500">
              <a:lnSpc>
                <a:spcPts val="4920"/>
              </a:lnSpc>
              <a:spcBef>
                <a:spcPts val="2220"/>
              </a:spcBef>
              <a:buSzPct val="170238"/>
              <a:buChar char="•"/>
              <a:tabLst>
                <a:tab pos="673100" algn="l"/>
                <a:tab pos="2026285" algn="l"/>
                <a:tab pos="3274695" algn="l"/>
                <a:tab pos="4993005" algn="l"/>
                <a:tab pos="6408420" algn="l"/>
                <a:tab pos="9182100" algn="l"/>
              </a:tabLst>
            </a:pPr>
            <a:r>
              <a:rPr sz="3600" spc="-5" dirty="0">
                <a:latin typeface="Gill Sans MT"/>
                <a:cs typeface="Gill Sans MT"/>
              </a:rPr>
              <a:t>Some	</a:t>
            </a:r>
            <a:r>
              <a:rPr sz="3600" dirty="0">
                <a:latin typeface="Gill Sans MT"/>
                <a:cs typeface="Gill Sans MT"/>
              </a:rPr>
              <a:t>place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to </a:t>
            </a:r>
            <a:r>
              <a:rPr sz="3600" spc="-5" dirty="0">
                <a:latin typeface="Gill Sans MT"/>
                <a:cs typeface="Gill Sans MT"/>
              </a:rPr>
              <a:t>hold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which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statement</a:t>
            </a:r>
            <a:r>
              <a:rPr sz="3600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is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next</a:t>
            </a:r>
            <a:r>
              <a:rPr sz="3600" spc="-3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-</a:t>
            </a:r>
          </a:p>
          <a:p>
            <a:pPr marL="673100">
              <a:lnSpc>
                <a:spcPts val="4920"/>
              </a:lnSpc>
            </a:pPr>
            <a:r>
              <a:rPr sz="3600" b="1" spc="165" dirty="0">
                <a:latin typeface="Gill Sans MT"/>
                <a:cs typeface="Gill Sans MT"/>
              </a:rPr>
              <a:t>program</a:t>
            </a:r>
            <a:r>
              <a:rPr sz="3600" b="1" spc="75" dirty="0">
                <a:latin typeface="Gill Sans MT"/>
                <a:cs typeface="Gill Sans MT"/>
              </a:rPr>
              <a:t> </a:t>
            </a:r>
            <a:r>
              <a:rPr sz="3600" b="1" spc="180" dirty="0">
                <a:latin typeface="Gill Sans MT"/>
                <a:cs typeface="Gill Sans MT"/>
              </a:rPr>
              <a:t>counter</a:t>
            </a:r>
            <a:endParaRPr sz="3600" dirty="0">
              <a:latin typeface="Gill Sans MT"/>
              <a:cs typeface="Gill Sans MT"/>
            </a:endParaRPr>
          </a:p>
          <a:p>
            <a:pPr marL="673100" indent="-571500">
              <a:lnSpc>
                <a:spcPct val="100000"/>
              </a:lnSpc>
              <a:spcBef>
                <a:spcPts val="2360"/>
              </a:spcBef>
              <a:buSzPct val="170238"/>
              <a:buChar char="•"/>
              <a:tabLst>
                <a:tab pos="673100" algn="l"/>
                <a:tab pos="2026285" algn="l"/>
                <a:tab pos="3274695" algn="l"/>
                <a:tab pos="4993005" algn="l"/>
              </a:tabLst>
            </a:pPr>
            <a:r>
              <a:rPr sz="3600" spc="-5" dirty="0">
                <a:latin typeface="Gill Sans MT"/>
                <a:cs typeface="Gill Sans MT"/>
              </a:rPr>
              <a:t>Some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place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to </a:t>
            </a:r>
            <a:r>
              <a:rPr sz="3600" spc="-5" dirty="0">
                <a:latin typeface="Gill Sans MT"/>
                <a:cs typeface="Gill Sans MT"/>
              </a:rPr>
              <a:t>hold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variables </a:t>
            </a:r>
            <a:r>
              <a:rPr sz="3600" dirty="0">
                <a:latin typeface="Gill Sans MT"/>
                <a:cs typeface="Gill Sans MT"/>
              </a:rPr>
              <a:t>-</a:t>
            </a:r>
            <a:r>
              <a:rPr sz="3600" spc="-10" dirty="0">
                <a:latin typeface="Gill Sans MT"/>
                <a:cs typeface="Gill Sans MT"/>
              </a:rPr>
              <a:t> </a:t>
            </a:r>
            <a:r>
              <a:rPr sz="3600" b="1" spc="155" dirty="0">
                <a:latin typeface="Gill Sans MT"/>
                <a:cs typeface="Gill Sans MT"/>
              </a:rPr>
              <a:t>registers</a:t>
            </a:r>
            <a:endParaRPr sz="3600" dirty="0">
              <a:latin typeface="Gill Sans MT"/>
              <a:cs typeface="Gill Sans MT"/>
            </a:endParaRPr>
          </a:p>
          <a:p>
            <a:pPr marL="1562100" lvl="1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1562100" algn="l"/>
              </a:tabLst>
            </a:pPr>
            <a:r>
              <a:rPr sz="3600" spc="-40" dirty="0">
                <a:latin typeface="Gill Sans MT"/>
                <a:cs typeface="Gill Sans MT"/>
              </a:rPr>
              <a:t>Behave </a:t>
            </a:r>
            <a:r>
              <a:rPr sz="3600" spc="-5" dirty="0">
                <a:latin typeface="Gill Sans MT"/>
                <a:cs typeface="Gill Sans MT"/>
              </a:rPr>
              <a:t>just </a:t>
            </a:r>
            <a:r>
              <a:rPr sz="3600" spc="-35" dirty="0">
                <a:latin typeface="Gill Sans MT"/>
                <a:cs typeface="Gill Sans MT"/>
              </a:rPr>
              <a:t>like </a:t>
            </a:r>
            <a:r>
              <a:rPr sz="3600" spc="-5" dirty="0">
                <a:latin typeface="Gill Sans MT"/>
                <a:cs typeface="Gill Sans MT"/>
              </a:rPr>
              <a:t>variables with fixed</a:t>
            </a:r>
            <a:r>
              <a:rPr sz="3600" spc="60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names</a:t>
            </a:r>
            <a:endParaRPr sz="3600" dirty="0">
              <a:latin typeface="Gill Sans MT"/>
              <a:cs typeface="Gill Sans MT"/>
            </a:endParaRPr>
          </a:p>
          <a:p>
            <a:pPr marL="673100" marR="1050290" indent="-571500">
              <a:lnSpc>
                <a:spcPts val="4900"/>
              </a:lnSpc>
              <a:spcBef>
                <a:spcPts val="2540"/>
              </a:spcBef>
              <a:buSzPct val="170238"/>
              <a:buChar char="•"/>
              <a:tabLst>
                <a:tab pos="673100" algn="l"/>
                <a:tab pos="2026285" algn="l"/>
                <a:tab pos="2997835" algn="l"/>
                <a:tab pos="4532630" algn="l"/>
              </a:tabLst>
            </a:pPr>
            <a:r>
              <a:rPr sz="3600" spc="-5" dirty="0">
                <a:latin typeface="Gill Sans MT"/>
                <a:cs typeface="Gill Sans MT"/>
              </a:rPr>
              <a:t>Some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spc="-60" dirty="0">
                <a:latin typeface="Gill Sans MT"/>
                <a:cs typeface="Gill Sans MT"/>
              </a:rPr>
              <a:t>way</a:t>
            </a:r>
            <a:r>
              <a:rPr lang="en-US" sz="3600" spc="-6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to</a:t>
            </a:r>
            <a:r>
              <a:rPr sz="3600" spc="-5" dirty="0">
                <a:latin typeface="Gill Sans MT"/>
                <a:cs typeface="Gill Sans MT"/>
              </a:rPr>
              <a:t> </a:t>
            </a:r>
            <a:r>
              <a:rPr sz="3600" spc="-15" dirty="0">
                <a:latin typeface="Gill Sans MT"/>
                <a:cs typeface="Gill Sans MT"/>
              </a:rPr>
              <a:t>add</a:t>
            </a:r>
            <a:r>
              <a:rPr lang="en-US" sz="3600" spc="-15" dirty="0">
                <a:latin typeface="Gill Sans MT"/>
                <a:cs typeface="Gill Sans MT"/>
              </a:rPr>
              <a:t> </a:t>
            </a:r>
            <a:r>
              <a:rPr sz="3600" spc="-10" dirty="0">
                <a:latin typeface="Gill Sans MT"/>
                <a:cs typeface="Gill Sans MT"/>
              </a:rPr>
              <a:t>numbers </a:t>
            </a:r>
            <a:r>
              <a:rPr lang="en-US" sz="3600" dirty="0">
                <a:latin typeface="Gill Sans MT"/>
                <a:cs typeface="Gill Sans MT"/>
              </a:rPr>
              <a:t>–</a:t>
            </a:r>
            <a:r>
              <a:rPr sz="3600" spc="-55" dirty="0">
                <a:latin typeface="Gill Sans MT"/>
                <a:cs typeface="Gill Sans MT"/>
              </a:rPr>
              <a:t> </a:t>
            </a:r>
            <a:r>
              <a:rPr sz="3600" b="1" spc="160" dirty="0">
                <a:latin typeface="Gill Sans MT"/>
                <a:cs typeface="Gill Sans MT"/>
              </a:rPr>
              <a:t>arithmetic</a:t>
            </a:r>
            <a:r>
              <a:rPr lang="en-US" sz="3600" b="1" spc="160" dirty="0">
                <a:latin typeface="Gill Sans MT"/>
                <a:cs typeface="Gill Sans MT"/>
              </a:rPr>
              <a:t> </a:t>
            </a:r>
            <a:r>
              <a:rPr sz="3600" b="1" spc="110" dirty="0">
                <a:latin typeface="Gill Sans MT"/>
                <a:cs typeface="Gill Sans MT"/>
              </a:rPr>
              <a:t>logic </a:t>
            </a:r>
            <a:r>
              <a:rPr sz="3600" b="1" spc="210" dirty="0">
                <a:latin typeface="Gill Sans MT"/>
                <a:cs typeface="Gill Sans MT"/>
              </a:rPr>
              <a:t>unit</a:t>
            </a:r>
            <a:r>
              <a:rPr sz="3600" b="1" spc="40" dirty="0">
                <a:latin typeface="Gill Sans MT"/>
                <a:cs typeface="Gill Sans MT"/>
              </a:rPr>
              <a:t> (ALU)</a:t>
            </a:r>
            <a:endParaRPr sz="3600" dirty="0">
              <a:latin typeface="Gill Sans MT"/>
              <a:cs typeface="Gill Sans MT"/>
            </a:endParaRPr>
          </a:p>
          <a:p>
            <a:pPr marL="673100" marR="1303655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673100" algn="l"/>
                <a:tab pos="2026285" algn="l"/>
                <a:tab pos="2773045" algn="l"/>
                <a:tab pos="3274695" algn="l"/>
                <a:tab pos="4993005" algn="l"/>
                <a:tab pos="6408420" algn="l"/>
              </a:tabLst>
            </a:pPr>
            <a:r>
              <a:rPr sz="3600" spc="-5" dirty="0">
                <a:latin typeface="Gill Sans MT"/>
                <a:cs typeface="Gill Sans MT"/>
              </a:rPr>
              <a:t>Some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place</a:t>
            </a:r>
            <a:r>
              <a:rPr lang="en-US" sz="360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to </a:t>
            </a:r>
            <a:r>
              <a:rPr sz="3600" spc="-5" dirty="0">
                <a:latin typeface="Gill Sans MT"/>
                <a:cs typeface="Gill Sans MT"/>
              </a:rPr>
              <a:t>hold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which</a:t>
            </a:r>
            <a:r>
              <a:rPr lang="en-US" sz="3600" spc="-5" dirty="0">
                <a:latin typeface="Gill Sans MT"/>
                <a:cs typeface="Gill Sans MT"/>
              </a:rPr>
              <a:t> </a:t>
            </a:r>
            <a:r>
              <a:rPr sz="3600" spc="-5" dirty="0">
                <a:latin typeface="Gill Sans MT"/>
                <a:cs typeface="Gill Sans MT"/>
              </a:rPr>
              <a:t>statement is </a:t>
            </a:r>
            <a:r>
              <a:rPr sz="3600" spc="-20" dirty="0">
                <a:latin typeface="Gill Sans MT"/>
                <a:cs typeface="Gill Sans MT"/>
              </a:rPr>
              <a:t>currently</a:t>
            </a:r>
            <a:r>
              <a:rPr lang="en-US" sz="3600" spc="-20" dirty="0">
                <a:latin typeface="Gill Sans MT"/>
                <a:cs typeface="Gill Sans MT"/>
              </a:rPr>
              <a:t> </a:t>
            </a:r>
            <a:r>
              <a:rPr sz="3600" dirty="0">
                <a:latin typeface="Gill Sans MT"/>
                <a:cs typeface="Gill Sans MT"/>
              </a:rPr>
              <a:t>being </a:t>
            </a:r>
            <a:r>
              <a:rPr sz="3600" spc="-20" dirty="0">
                <a:latin typeface="Gill Sans MT"/>
                <a:cs typeface="Gill Sans MT"/>
              </a:rPr>
              <a:t>executed </a:t>
            </a:r>
            <a:r>
              <a:rPr lang="en-US" sz="3600" dirty="0">
                <a:latin typeface="Gill Sans MT"/>
                <a:cs typeface="Gill Sans MT"/>
              </a:rPr>
              <a:t>–</a:t>
            </a:r>
            <a:r>
              <a:rPr sz="3600" dirty="0">
                <a:latin typeface="Gill Sans MT"/>
                <a:cs typeface="Gill Sans MT"/>
              </a:rPr>
              <a:t> </a:t>
            </a:r>
            <a:r>
              <a:rPr sz="3600" b="1" spc="185" dirty="0">
                <a:latin typeface="Gill Sans MT"/>
                <a:cs typeface="Gill Sans MT"/>
              </a:rPr>
              <a:t>instruction</a:t>
            </a:r>
            <a:r>
              <a:rPr lang="en-US" sz="3600" b="1" spc="185" dirty="0">
                <a:latin typeface="Gill Sans MT"/>
                <a:cs typeface="Gill Sans MT"/>
              </a:rPr>
              <a:t> </a:t>
            </a:r>
            <a:r>
              <a:rPr sz="3600" b="1" spc="160" dirty="0">
                <a:latin typeface="Gill Sans MT"/>
                <a:cs typeface="Gill Sans MT"/>
              </a:rPr>
              <a:t>register</a:t>
            </a:r>
            <a:r>
              <a:rPr sz="3600" b="1" spc="75" dirty="0">
                <a:latin typeface="Gill Sans MT"/>
                <a:cs typeface="Gill Sans MT"/>
              </a:rPr>
              <a:t> </a:t>
            </a:r>
            <a:r>
              <a:rPr sz="3600" b="1" spc="120" dirty="0">
                <a:latin typeface="Gill Sans MT"/>
                <a:cs typeface="Gill Sans MT"/>
              </a:rPr>
              <a:t>(IR)</a:t>
            </a:r>
            <a:endParaRPr sz="36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542" y="406400"/>
            <a:ext cx="72116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5865" algn="l"/>
              </a:tabLst>
            </a:pPr>
            <a:r>
              <a:rPr sz="8400" spc="-5" dirty="0">
                <a:solidFill>
                  <a:srgbClr val="000000"/>
                </a:solidFill>
              </a:rPr>
              <a:t>Basic	Interaction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74800" y="2628900"/>
            <a:ext cx="10261600" cy="60121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35000" marR="305435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35000" algn="l"/>
                <a:tab pos="1936114" algn="l"/>
                <a:tab pos="5603240" algn="l"/>
                <a:tab pos="5659120" algn="l"/>
                <a:tab pos="7584440" algn="l"/>
              </a:tabLst>
            </a:pPr>
            <a:r>
              <a:rPr sz="4000" spc="-40" dirty="0">
                <a:latin typeface="Gill Sans MT"/>
                <a:cs typeface="Gill Sans MT"/>
              </a:rPr>
              <a:t>Copy	</a:t>
            </a:r>
            <a:r>
              <a:rPr sz="4000" spc="-5" dirty="0">
                <a:latin typeface="Gill Sans MT"/>
                <a:cs typeface="Gill Sans MT"/>
              </a:rPr>
              <a:t>instruction</a:t>
            </a:r>
            <a:r>
              <a:rPr sz="4000" spc="20" dirty="0">
                <a:latin typeface="Gill Sans MT"/>
                <a:cs typeface="Gill Sans MT"/>
              </a:rPr>
              <a:t> </a:t>
            </a:r>
            <a:r>
              <a:rPr sz="4000" spc="-30" dirty="0">
                <a:latin typeface="Gill Sans MT"/>
                <a:cs typeface="Gill Sans MT"/>
              </a:rPr>
              <a:t>from</a:t>
            </a:r>
            <a:r>
              <a:rPr lang="en-US" sz="4000" spc="-30" dirty="0">
                <a:latin typeface="Gill Sans MT"/>
                <a:cs typeface="Gill Sans MT"/>
              </a:rPr>
              <a:t> </a:t>
            </a:r>
            <a:r>
              <a:rPr sz="4000" spc="20" dirty="0">
                <a:latin typeface="Gill Sans MT"/>
                <a:cs typeface="Gill Sans MT"/>
              </a:rPr>
              <a:t>memory</a:t>
            </a:r>
            <a:r>
              <a:rPr lang="en-US" sz="4000" spc="20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at</a:t>
            </a:r>
            <a:r>
              <a:rPr lang="en-US" sz="4000" dirty="0">
                <a:latin typeface="Gill Sans MT"/>
                <a:cs typeface="Gill Sans MT"/>
              </a:rPr>
              <a:t> </a:t>
            </a:r>
            <a:r>
              <a:rPr sz="4000" spc="-30" dirty="0">
                <a:latin typeface="Gill Sans MT"/>
                <a:cs typeface="Gill Sans MT"/>
              </a:rPr>
              <a:t>wherever</a:t>
            </a:r>
            <a:r>
              <a:rPr sz="4000" spc="5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the</a:t>
            </a:r>
            <a:r>
              <a:rPr sz="4000" spc="10" dirty="0">
                <a:latin typeface="Gill Sans MT"/>
                <a:cs typeface="Gill Sans MT"/>
              </a:rPr>
              <a:t> </a:t>
            </a:r>
            <a:r>
              <a:rPr sz="4000" spc="-20" dirty="0">
                <a:latin typeface="Gill Sans MT"/>
                <a:cs typeface="Gill Sans MT"/>
              </a:rPr>
              <a:t>program</a:t>
            </a:r>
            <a:r>
              <a:rPr lang="en-US" sz="4000" spc="-2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counter </a:t>
            </a:r>
            <a:r>
              <a:rPr sz="4000" spc="-45" dirty="0">
                <a:latin typeface="Gill Sans MT"/>
                <a:cs typeface="Gill Sans MT"/>
              </a:rPr>
              <a:t>says </a:t>
            </a:r>
            <a:r>
              <a:rPr sz="4000" spc="-5" dirty="0">
                <a:latin typeface="Gill Sans MT"/>
                <a:cs typeface="Gill Sans MT"/>
              </a:rPr>
              <a:t>into  the instruction</a:t>
            </a:r>
            <a:r>
              <a:rPr sz="4000" spc="-10" dirty="0">
                <a:latin typeface="Gill Sans MT"/>
                <a:cs typeface="Gill Sans MT"/>
              </a:rPr>
              <a:t> </a:t>
            </a:r>
            <a:r>
              <a:rPr sz="4000" spc="-15" dirty="0">
                <a:latin typeface="Gill Sans MT"/>
                <a:cs typeface="Gill Sans MT"/>
              </a:rPr>
              <a:t>register</a:t>
            </a:r>
            <a:endParaRPr sz="4000" dirty="0">
              <a:latin typeface="Gill Sans MT"/>
              <a:cs typeface="Gill Sans MT"/>
            </a:endParaRPr>
          </a:p>
          <a:p>
            <a:pPr marL="635000" marR="55880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635000" algn="l"/>
                <a:tab pos="3825875" algn="l"/>
                <a:tab pos="4844415" algn="l"/>
                <a:tab pos="4963795" algn="l"/>
              </a:tabLst>
            </a:pPr>
            <a:r>
              <a:rPr sz="4000" spc="-20" dirty="0">
                <a:latin typeface="Gill Sans MT"/>
                <a:cs typeface="Gill Sans MT"/>
              </a:rPr>
              <a:t>Execute</a:t>
            </a:r>
            <a:r>
              <a:rPr sz="4000" spc="1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it,</a:t>
            </a:r>
            <a:r>
              <a:rPr sz="4000" spc="-405" dirty="0">
                <a:latin typeface="Gill Sans MT"/>
                <a:cs typeface="Gill Sans MT"/>
              </a:rPr>
              <a:t> </a:t>
            </a:r>
            <a:r>
              <a:rPr sz="4000" spc="-10" dirty="0">
                <a:latin typeface="Gill Sans MT"/>
                <a:cs typeface="Gill Sans MT"/>
              </a:rPr>
              <a:t>possibly</a:t>
            </a:r>
            <a:r>
              <a:rPr lang="en-US" sz="4000" spc="-10" dirty="0">
                <a:latin typeface="Gill Sans MT"/>
                <a:cs typeface="Gill Sans MT"/>
              </a:rPr>
              <a:t> </a:t>
            </a:r>
            <a:r>
              <a:rPr sz="4000" spc="-20" dirty="0">
                <a:latin typeface="Gill Sans MT"/>
                <a:cs typeface="Gill Sans MT"/>
              </a:rPr>
              <a:t>involving </a:t>
            </a:r>
            <a:r>
              <a:rPr sz="4000" spc="-15" dirty="0">
                <a:latin typeface="Gill Sans MT"/>
                <a:cs typeface="Gill Sans MT"/>
              </a:rPr>
              <a:t>registers </a:t>
            </a:r>
            <a:r>
              <a:rPr sz="4000" dirty="0">
                <a:latin typeface="Gill Sans MT"/>
                <a:cs typeface="Gill Sans MT"/>
              </a:rPr>
              <a:t>and</a:t>
            </a:r>
            <a:r>
              <a:rPr lang="en-US" sz="400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the </a:t>
            </a:r>
            <a:r>
              <a:rPr sz="4000" dirty="0">
                <a:latin typeface="Gill Sans MT"/>
                <a:cs typeface="Gill Sans MT"/>
              </a:rPr>
              <a:t>arithmetic</a:t>
            </a:r>
            <a:r>
              <a:rPr lang="en-US" sz="400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logic</a:t>
            </a:r>
            <a:r>
              <a:rPr lang="en-US" sz="4000" spc="-5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unit</a:t>
            </a:r>
          </a:p>
          <a:p>
            <a:pPr marL="635000" marR="264160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635000" algn="l"/>
                <a:tab pos="5192395" algn="l"/>
              </a:tabLst>
            </a:pPr>
            <a:r>
              <a:rPr sz="4000" spc="-5" dirty="0">
                <a:latin typeface="Gill Sans MT"/>
                <a:cs typeface="Gill Sans MT"/>
              </a:rPr>
              <a:t>Update</a:t>
            </a:r>
            <a:r>
              <a:rPr sz="4000" spc="1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the</a:t>
            </a:r>
            <a:r>
              <a:rPr sz="4000" spc="15" dirty="0">
                <a:latin typeface="Gill Sans MT"/>
                <a:cs typeface="Gill Sans MT"/>
              </a:rPr>
              <a:t> </a:t>
            </a:r>
            <a:r>
              <a:rPr sz="4000" spc="-20" dirty="0">
                <a:latin typeface="Gill Sans MT"/>
                <a:cs typeface="Gill Sans MT"/>
              </a:rPr>
              <a:t>program</a:t>
            </a:r>
            <a:r>
              <a:rPr lang="en-US" sz="4000" spc="-2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counter </a:t>
            </a:r>
            <a:r>
              <a:rPr sz="4000" dirty="0">
                <a:latin typeface="Gill Sans MT"/>
                <a:cs typeface="Gill Sans MT"/>
              </a:rPr>
              <a:t>to </a:t>
            </a:r>
            <a:r>
              <a:rPr sz="4000" spc="-5" dirty="0">
                <a:latin typeface="Gill Sans MT"/>
                <a:cs typeface="Gill Sans MT"/>
              </a:rPr>
              <a:t>point</a:t>
            </a:r>
            <a:r>
              <a:rPr sz="4000" spc="-65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to</a:t>
            </a:r>
            <a:r>
              <a:rPr lang="en-US" sz="400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the </a:t>
            </a:r>
            <a:r>
              <a:rPr sz="4000" dirty="0">
                <a:latin typeface="Gill Sans MT"/>
                <a:cs typeface="Gill Sans MT"/>
              </a:rPr>
              <a:t>next</a:t>
            </a:r>
            <a:r>
              <a:rPr sz="4000" spc="-1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instruction</a:t>
            </a:r>
            <a:endParaRPr sz="4000" dirty="0">
              <a:latin typeface="Gill Sans MT"/>
              <a:cs typeface="Gill Sans MT"/>
            </a:endParaRPr>
          </a:p>
          <a:p>
            <a:pPr marL="6350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35000" algn="l"/>
              </a:tabLst>
            </a:pPr>
            <a:r>
              <a:rPr sz="4000" spc="-5" dirty="0">
                <a:latin typeface="Gill Sans MT"/>
                <a:cs typeface="Gill Sans MT"/>
              </a:rPr>
              <a:t>Repeat</a:t>
            </a:r>
            <a:endParaRPr sz="4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6542" y="50800"/>
            <a:ext cx="72116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75865" algn="l"/>
              </a:tabLst>
            </a:pPr>
            <a:r>
              <a:rPr sz="8400" spc="-5" dirty="0">
                <a:solidFill>
                  <a:srgbClr val="000000"/>
                </a:solidFill>
              </a:rPr>
              <a:t>Basic	Interaction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244600" y="2578100"/>
            <a:ext cx="10268585" cy="432308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 marR="5767070">
              <a:lnSpc>
                <a:spcPts val="4800"/>
              </a:lnSpc>
              <a:spcBef>
                <a:spcPts val="459"/>
              </a:spcBef>
            </a:pPr>
            <a:r>
              <a:rPr sz="4000" dirty="0">
                <a:latin typeface="Courier New"/>
                <a:cs typeface="Courier New"/>
              </a:rPr>
              <a:t>initialize();  </a:t>
            </a:r>
            <a:r>
              <a:rPr sz="4000" spc="-5" dirty="0">
                <a:latin typeface="Courier New"/>
                <a:cs typeface="Courier New"/>
              </a:rPr>
              <a:t>while (true)</a:t>
            </a:r>
            <a:r>
              <a:rPr sz="4000" spc="-95" dirty="0">
                <a:latin typeface="Courier New"/>
                <a:cs typeface="Courier New"/>
              </a:rPr>
              <a:t> </a:t>
            </a:r>
            <a:r>
              <a:rPr sz="4000" dirty="0">
                <a:latin typeface="Courier New"/>
                <a:cs typeface="Courier New"/>
              </a:rPr>
              <a:t>{</a:t>
            </a:r>
          </a:p>
          <a:p>
            <a:pPr marL="1292860" marR="1285240" indent="-640715">
              <a:lnSpc>
                <a:spcPts val="4800"/>
              </a:lnSpc>
            </a:pPr>
            <a:r>
              <a:rPr sz="4000" spc="-5" dirty="0">
                <a:latin typeface="Courier New"/>
                <a:cs typeface="Courier New"/>
              </a:rPr>
              <a:t>instruction_register </a:t>
            </a:r>
            <a:r>
              <a:rPr sz="4000" dirty="0">
                <a:latin typeface="Courier New"/>
                <a:cs typeface="Courier New"/>
              </a:rPr>
              <a:t>=  memory[program_counter];</a:t>
            </a:r>
          </a:p>
          <a:p>
            <a:pPr marL="652780" marR="5080">
              <a:lnSpc>
                <a:spcPts val="4800"/>
              </a:lnSpc>
            </a:pPr>
            <a:r>
              <a:rPr sz="4000" dirty="0">
                <a:latin typeface="Courier New"/>
                <a:cs typeface="Courier New"/>
              </a:rPr>
              <a:t>execute(instruction_register);  program_counter++;</a:t>
            </a:r>
          </a:p>
          <a:p>
            <a:pPr marL="12700">
              <a:lnSpc>
                <a:spcPts val="4680"/>
              </a:lnSpc>
            </a:pPr>
            <a:r>
              <a:rPr sz="4000" dirty="0">
                <a:latin typeface="Courier New"/>
                <a:cs typeface="Courier New"/>
              </a:rPr>
              <a:t>}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761220"/>
            <a:ext cx="1169543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-initialize() </a:t>
            </a:r>
            <a:r>
              <a:rPr sz="2200" dirty="0">
                <a:latin typeface="Lucida Sans Unicode"/>
                <a:cs typeface="Lucida Sans Unicode"/>
              </a:rPr>
              <a:t>will </a:t>
            </a:r>
            <a:r>
              <a:rPr sz="2200" spc="-5" dirty="0">
                <a:latin typeface="Lucida Sans Unicode"/>
                <a:cs typeface="Lucida Sans Unicode"/>
              </a:rPr>
              <a:t>load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 initial state, and </a:t>
            </a:r>
            <a:r>
              <a:rPr sz="2200" dirty="0">
                <a:latin typeface="Lucida Sans Unicode"/>
                <a:cs typeface="Lucida Sans Unicode"/>
              </a:rPr>
              <a:t>put </a:t>
            </a:r>
            <a:r>
              <a:rPr sz="2200" spc="-5" dirty="0">
                <a:latin typeface="Lucida Sans Unicode"/>
                <a:cs typeface="Lucida Sans Unicode"/>
              </a:rPr>
              <a:t>instructions </a:t>
            </a:r>
            <a:r>
              <a:rPr sz="2200" dirty="0">
                <a:latin typeface="Lucida Sans Unicode"/>
                <a:cs typeface="Lucida Sans Unicode"/>
              </a:rPr>
              <a:t>in</a:t>
            </a:r>
            <a:r>
              <a:rPr sz="2200" spc="5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memory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26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-execute(instruction_register) </a:t>
            </a:r>
            <a:r>
              <a:rPr sz="2200" dirty="0">
                <a:latin typeface="Lucida Sans Unicode"/>
                <a:cs typeface="Lucida Sans Unicode"/>
              </a:rPr>
              <a:t>will </a:t>
            </a:r>
            <a:r>
              <a:rPr sz="2200" spc="-5" dirty="0">
                <a:latin typeface="Lucida Sans Unicode"/>
                <a:cs typeface="Lucida Sans Unicode"/>
              </a:rPr>
              <a:t>read the instruction and </a:t>
            </a:r>
            <a:r>
              <a:rPr sz="2200" dirty="0">
                <a:latin typeface="Lucida Sans Unicode"/>
                <a:cs typeface="Lucida Sans Unicode"/>
              </a:rPr>
              <a:t>do </a:t>
            </a:r>
            <a:r>
              <a:rPr sz="2200" spc="-5" dirty="0">
                <a:latin typeface="Lucida Sans Unicode"/>
                <a:cs typeface="Lucida Sans Unicode"/>
              </a:rPr>
              <a:t>what </a:t>
            </a:r>
            <a:r>
              <a:rPr sz="2200" dirty="0">
                <a:latin typeface="Lucida Sans Unicode"/>
                <a:cs typeface="Lucida Sans Unicode"/>
              </a:rPr>
              <a:t>it </a:t>
            </a:r>
            <a:r>
              <a:rPr sz="2200" spc="-5" dirty="0">
                <a:latin typeface="Lucida Sans Unicode"/>
                <a:cs typeface="Lucida Sans Unicode"/>
              </a:rPr>
              <a:t>says, potentially  </a:t>
            </a:r>
            <a:r>
              <a:rPr sz="2200" dirty="0">
                <a:latin typeface="Lucida Sans Unicode"/>
                <a:cs typeface="Lucida Sans Unicode"/>
              </a:rPr>
              <a:t>looking </a:t>
            </a:r>
            <a:r>
              <a:rPr sz="2200" spc="-5" dirty="0">
                <a:latin typeface="Lucida Sans Unicode"/>
                <a:cs typeface="Lucida Sans Unicode"/>
              </a:rPr>
              <a:t>at registers, assigning things to registers, and </a:t>
            </a:r>
            <a:r>
              <a:rPr sz="2200" dirty="0">
                <a:latin typeface="Lucida Sans Unicode"/>
                <a:cs typeface="Lucida Sans Unicode"/>
              </a:rPr>
              <a:t>using </a:t>
            </a:r>
            <a:r>
              <a:rPr sz="2200" spc="-5" dirty="0">
                <a:latin typeface="Lucida Sans Unicode"/>
                <a:cs typeface="Lucida Sans Unicode"/>
              </a:rPr>
              <a:t>the arithmetic logic</a:t>
            </a:r>
            <a:r>
              <a:rPr sz="2200" spc="9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unit</a:t>
            </a:r>
          </a:p>
          <a:p>
            <a:pPr marL="12700">
              <a:lnSpc>
                <a:spcPts val="2520"/>
              </a:lnSpc>
            </a:pPr>
            <a:r>
              <a:rPr sz="2200" spc="-5" dirty="0">
                <a:latin typeface="Lucida Sans Unicode"/>
                <a:cs typeface="Lucida Sans Unicode"/>
              </a:rPr>
              <a:t>-Have this handy </a:t>
            </a:r>
            <a:r>
              <a:rPr sz="2200" dirty="0">
                <a:latin typeface="Lucida Sans Unicode"/>
                <a:cs typeface="Lucida Sans Unicode"/>
              </a:rPr>
              <a:t>while </a:t>
            </a:r>
            <a:r>
              <a:rPr sz="2200" spc="-5" dirty="0">
                <a:latin typeface="Lucida Sans Unicode"/>
                <a:cs typeface="Lucida Sans Unicode"/>
              </a:rPr>
              <a:t>going through next</a:t>
            </a:r>
            <a:r>
              <a:rPr sz="2200" spc="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animation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8326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6327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 algn="ctr">
              <a:lnSpc>
                <a:spcPts val="4700"/>
              </a:lnSpc>
              <a:spcBef>
                <a:spcPts val="271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3" name="object 13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07400" y="5791200"/>
              <a:ext cx="266700" cy="393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19" name="object 19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81000" y="1854200"/>
              <a:ext cx="266700" cy="393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5" name="object 2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4300" y="9761220"/>
            <a:ext cx="5231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-All the hardware, before</a:t>
            </a:r>
            <a:r>
              <a:rPr sz="2200" spc="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initialization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5676900"/>
            <a:ext cx="4648200" cy="3898900"/>
            <a:chOff x="203200" y="5676900"/>
            <a:chExt cx="4648200" cy="38989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900" y="5689600"/>
              <a:ext cx="4622800" cy="3873500"/>
            </a:xfrm>
            <a:custGeom>
              <a:avLst/>
              <a:gdLst/>
              <a:ahLst/>
              <a:cxnLst/>
              <a:rect l="l" t="t" r="r" b="b"/>
              <a:pathLst>
                <a:path w="4622800" h="3873500">
                  <a:moveTo>
                    <a:pt x="0" y="0"/>
                  </a:moveTo>
                  <a:lnTo>
                    <a:pt x="4622800" y="0"/>
                  </a:lnTo>
                  <a:lnTo>
                    <a:pt x="4622800" y="3873500"/>
                  </a:lnTo>
                  <a:lnTo>
                    <a:pt x="0" y="3873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8600" y="6083300"/>
            <a:ext cx="4597400" cy="300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1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9" name="object 9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05800" y="4457700"/>
            <a:ext cx="3898900" cy="1892300"/>
            <a:chOff x="8305800" y="4457700"/>
            <a:chExt cx="3898900" cy="1892300"/>
          </a:xfrm>
        </p:grpSpPr>
        <p:sp>
          <p:nvSpPr>
            <p:cNvPr id="14" name="object 14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318500" y="4470400"/>
              <a:ext cx="3873500" cy="1866900"/>
            </a:xfrm>
            <a:custGeom>
              <a:avLst/>
              <a:gdLst/>
              <a:ahLst/>
              <a:cxnLst/>
              <a:rect l="l" t="t" r="r" b="b"/>
              <a:pathLst>
                <a:path w="3873500" h="1866900">
                  <a:moveTo>
                    <a:pt x="0" y="0"/>
                  </a:moveTo>
                  <a:lnTo>
                    <a:pt x="3873500" y="0"/>
                  </a:lnTo>
                  <a:lnTo>
                    <a:pt x="38735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331200" y="4483100"/>
            <a:ext cx="384810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ts val="4700"/>
              </a:lnSpc>
              <a:spcBef>
                <a:spcPts val="100"/>
              </a:spcBef>
              <a:tabLst>
                <a:tab pos="19907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174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1" name="object 21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81000" y="1854200"/>
              <a:ext cx="266700" cy="393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7" name="object 27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4000" y="7264400"/>
            <a:ext cx="4483100" cy="1955800"/>
          </a:xfrm>
          <a:custGeom>
            <a:avLst/>
            <a:gdLst/>
            <a:ahLst/>
            <a:cxnLst/>
            <a:rect l="l" t="t" r="r" b="b"/>
            <a:pathLst>
              <a:path w="4483100" h="1955800">
                <a:moveTo>
                  <a:pt x="0" y="0"/>
                </a:moveTo>
                <a:lnTo>
                  <a:pt x="4483100" y="0"/>
                </a:lnTo>
                <a:lnTo>
                  <a:pt x="4483100" y="1955800"/>
                </a:lnTo>
                <a:lnTo>
                  <a:pt x="0" y="19558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343900" y="5600700"/>
            <a:ext cx="393700" cy="635000"/>
          </a:xfrm>
          <a:custGeom>
            <a:avLst/>
            <a:gdLst/>
            <a:ahLst/>
            <a:cxnLst/>
            <a:rect l="l" t="t" r="r" b="b"/>
            <a:pathLst>
              <a:path w="393700" h="635000">
                <a:moveTo>
                  <a:pt x="0" y="0"/>
                </a:moveTo>
                <a:lnTo>
                  <a:pt x="393700" y="0"/>
                </a:lnTo>
                <a:lnTo>
                  <a:pt x="3937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4300" y="9728200"/>
            <a:ext cx="12558395" cy="168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  <a:tabLst>
                <a:tab pos="3096260" algn="l"/>
              </a:tabLst>
            </a:pPr>
            <a:r>
              <a:rPr sz="2000" spc="-5" dirty="0">
                <a:latin typeface="Lucida Sans Unicode"/>
                <a:cs typeface="Lucida Sans Unicode"/>
              </a:rPr>
              <a:t>-Initialization</a:t>
            </a:r>
            <a:r>
              <a:rPr sz="2000" spc="15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occurs.</a:t>
            </a:r>
            <a:r>
              <a:rPr lang="en-US" sz="2000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Instructions are </a:t>
            </a:r>
            <a:r>
              <a:rPr sz="2000" dirty="0">
                <a:latin typeface="Lucida Sans Unicode"/>
                <a:cs typeface="Lucida Sans Unicode"/>
              </a:rPr>
              <a:t>in </a:t>
            </a:r>
            <a:r>
              <a:rPr sz="2000" spc="-5" dirty="0">
                <a:latin typeface="Lucida Sans Unicode"/>
                <a:cs typeface="Lucida Sans Unicode"/>
              </a:rPr>
              <a:t>memory, and the program counter </a:t>
            </a:r>
            <a:r>
              <a:rPr sz="2000" dirty="0">
                <a:latin typeface="Lucida Sans Unicode"/>
                <a:cs typeface="Lucida Sans Unicode"/>
              </a:rPr>
              <a:t>is </a:t>
            </a:r>
            <a:r>
              <a:rPr sz="2000" spc="-5" dirty="0">
                <a:latin typeface="Lucida Sans Unicode"/>
                <a:cs typeface="Lucida Sans Unicode"/>
              </a:rPr>
              <a:t>set to</a:t>
            </a:r>
            <a:r>
              <a:rPr sz="2000" spc="70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0.</a:t>
            </a:r>
            <a:endParaRPr sz="20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2600"/>
              </a:lnSpc>
              <a:spcBef>
                <a:spcPts val="100"/>
              </a:spcBef>
              <a:tabLst>
                <a:tab pos="1450975" algn="l"/>
                <a:tab pos="6388100" algn="l"/>
              </a:tabLst>
            </a:pPr>
            <a:r>
              <a:rPr sz="2000" dirty="0">
                <a:latin typeface="Lucida Sans Unicode"/>
                <a:cs typeface="Lucida Sans Unicode"/>
              </a:rPr>
              <a:t>-In a </a:t>
            </a:r>
            <a:r>
              <a:rPr sz="2000" spc="-5" dirty="0">
                <a:latin typeface="Lucida Sans Unicode"/>
                <a:cs typeface="Lucida Sans Unicode"/>
              </a:rPr>
              <a:t>real processor, there </a:t>
            </a:r>
            <a:r>
              <a:rPr sz="2000" dirty="0">
                <a:latin typeface="Lucida Sans Unicode"/>
                <a:cs typeface="Lucida Sans Unicode"/>
              </a:rPr>
              <a:t>is some </a:t>
            </a:r>
            <a:r>
              <a:rPr sz="2000" spc="-5" dirty="0">
                <a:latin typeface="Lucida Sans Unicode"/>
                <a:cs typeface="Lucida Sans Unicode"/>
              </a:rPr>
              <a:t>very basic initialization when </a:t>
            </a:r>
            <a:r>
              <a:rPr sz="2000" dirty="0">
                <a:latin typeface="Lucida Sans Unicode"/>
                <a:cs typeface="Lucida Sans Unicode"/>
              </a:rPr>
              <a:t>it </a:t>
            </a:r>
            <a:r>
              <a:rPr sz="2000" spc="-5" dirty="0">
                <a:latin typeface="Lucida Sans Unicode"/>
                <a:cs typeface="Lucida Sans Unicode"/>
              </a:rPr>
              <a:t>boots </a:t>
            </a:r>
            <a:r>
              <a:rPr sz="2000" dirty="0">
                <a:latin typeface="Lucida Sans Unicode"/>
                <a:cs typeface="Lucida Sans Unicode"/>
              </a:rPr>
              <a:t>up, </a:t>
            </a:r>
            <a:r>
              <a:rPr sz="2000" spc="-5" dirty="0">
                <a:latin typeface="Lucida Sans Unicode"/>
                <a:cs typeface="Lucida Sans Unicode"/>
              </a:rPr>
              <a:t>at </a:t>
            </a:r>
            <a:r>
              <a:rPr sz="2000" dirty="0">
                <a:latin typeface="Lucida Sans Unicode"/>
                <a:cs typeface="Lucida Sans Unicode"/>
              </a:rPr>
              <a:t>which point  </a:t>
            </a:r>
            <a:r>
              <a:rPr sz="2000" spc="-5" dirty="0">
                <a:latin typeface="Lucida Sans Unicode"/>
                <a:cs typeface="Lucida Sans Unicode"/>
              </a:rPr>
              <a:t>the </a:t>
            </a:r>
            <a:r>
              <a:rPr sz="2000" dirty="0">
                <a:latin typeface="Lucida Sans Unicode"/>
                <a:cs typeface="Lucida Sans Unicode"/>
              </a:rPr>
              <a:t>BIOS </a:t>
            </a:r>
            <a:r>
              <a:rPr sz="2000" spc="-5" dirty="0">
                <a:latin typeface="Lucida Sans Unicode"/>
                <a:cs typeface="Lucida Sans Unicode"/>
              </a:rPr>
              <a:t>(and subsequently the </a:t>
            </a:r>
            <a:r>
              <a:rPr sz="2000" dirty="0">
                <a:latin typeface="Lucida Sans Unicode"/>
                <a:cs typeface="Lucida Sans Unicode"/>
              </a:rPr>
              <a:t>OS)</a:t>
            </a:r>
            <a:r>
              <a:rPr sz="2000" spc="75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take</a:t>
            </a:r>
            <a:r>
              <a:rPr sz="2000" spc="10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over.</a:t>
            </a:r>
            <a:r>
              <a:rPr lang="en-US" sz="2000" spc="-5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From then </a:t>
            </a:r>
            <a:r>
              <a:rPr sz="2000" dirty="0">
                <a:latin typeface="Lucida Sans Unicode"/>
                <a:cs typeface="Lucida Sans Unicode"/>
              </a:rPr>
              <a:t>on, </a:t>
            </a:r>
            <a:r>
              <a:rPr sz="2000" spc="-5" dirty="0">
                <a:latin typeface="Lucida Sans Unicode"/>
                <a:cs typeface="Lucida Sans Unicode"/>
              </a:rPr>
              <a:t>its the responsibility </a:t>
            </a:r>
            <a:r>
              <a:rPr sz="2000" dirty="0">
                <a:latin typeface="Lucida Sans Unicode"/>
                <a:cs typeface="Lucida Sans Unicode"/>
              </a:rPr>
              <a:t>of  </a:t>
            </a:r>
            <a:r>
              <a:rPr sz="2000" spc="-5" dirty="0">
                <a:latin typeface="Lucida Sans Unicode"/>
                <a:cs typeface="Lucida Sans Unicode"/>
              </a:rPr>
              <a:t>whatever </a:t>
            </a:r>
            <a:r>
              <a:rPr sz="2000" dirty="0">
                <a:latin typeface="Lucida Sans Unicode"/>
                <a:cs typeface="Lucida Sans Unicode"/>
              </a:rPr>
              <a:t>is </a:t>
            </a:r>
            <a:r>
              <a:rPr sz="2000" spc="-5" dirty="0">
                <a:latin typeface="Lucida Sans Unicode"/>
                <a:cs typeface="Lucida Sans Unicode"/>
              </a:rPr>
              <a:t>loaded </a:t>
            </a:r>
            <a:r>
              <a:rPr sz="2000" dirty="0">
                <a:latin typeface="Lucida Sans Unicode"/>
                <a:cs typeface="Lucida Sans Unicode"/>
              </a:rPr>
              <a:t>in </a:t>
            </a:r>
            <a:r>
              <a:rPr sz="2000" spc="-5" dirty="0">
                <a:latin typeface="Lucida Sans Unicode"/>
                <a:cs typeface="Lucida Sans Unicode"/>
              </a:rPr>
              <a:t>to set the contents </a:t>
            </a:r>
            <a:r>
              <a:rPr sz="2000" dirty="0">
                <a:latin typeface="Lucida Sans Unicode"/>
                <a:cs typeface="Lucida Sans Unicode"/>
              </a:rPr>
              <a:t>of </a:t>
            </a:r>
            <a:r>
              <a:rPr sz="2000" spc="-5" dirty="0">
                <a:latin typeface="Lucida Sans Unicode"/>
                <a:cs typeface="Lucida Sans Unicode"/>
              </a:rPr>
              <a:t>memory, the registers, and the program counter correctly.</a:t>
            </a:r>
            <a:r>
              <a:rPr lang="en-US" sz="2000" spc="-5" dirty="0">
                <a:latin typeface="Lucida Sans Unicode"/>
                <a:cs typeface="Lucida Sans Unicode"/>
              </a:rPr>
              <a:t> </a:t>
            </a:r>
            <a:r>
              <a:rPr sz="2000" spc="-5" dirty="0">
                <a:latin typeface="Lucida Sans Unicode"/>
                <a:cs typeface="Lucida Sans Unicode"/>
              </a:rPr>
              <a:t>The operating systems class covers this</a:t>
            </a:r>
            <a:r>
              <a:rPr sz="2000" spc="15" dirty="0">
                <a:latin typeface="Lucida Sans Unicode"/>
                <a:cs typeface="Lucida Sans Unicode"/>
              </a:rPr>
              <a:t> </a:t>
            </a:r>
            <a:r>
              <a:rPr sz="2000" spc="-15" dirty="0">
                <a:latin typeface="Lucida Sans Unicode"/>
                <a:cs typeface="Lucida Sans Unicode"/>
              </a:rPr>
              <a:t>stu</a:t>
            </a:r>
            <a:r>
              <a:rPr sz="2000" spc="-15" dirty="0">
                <a:latin typeface="Lucida Sans"/>
                <a:cs typeface="Lucida Sans"/>
              </a:rPr>
              <a:t>ff</a:t>
            </a:r>
            <a:r>
              <a:rPr sz="2000" spc="-15" dirty="0">
                <a:latin typeface="Lucida Sans Unicode"/>
                <a:cs typeface="Lucida Sans Unicode"/>
              </a:rPr>
              <a:t>.</a:t>
            </a:r>
            <a:endParaRPr sz="20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3" name="object 13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9400" y="520700"/>
            <a:ext cx="4241800" cy="1892300"/>
            <a:chOff x="279400" y="520700"/>
            <a:chExt cx="4241800" cy="1892300"/>
          </a:xfrm>
        </p:grpSpPr>
        <p:sp>
          <p:nvSpPr>
            <p:cNvPr id="19" name="object 19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2100" y="533400"/>
              <a:ext cx="4216400" cy="1866900"/>
            </a:xfrm>
            <a:custGeom>
              <a:avLst/>
              <a:gdLst/>
              <a:ahLst/>
              <a:cxnLst/>
              <a:rect l="l" t="t" r="r" b="b"/>
              <a:pathLst>
                <a:path w="4216400" h="1866900">
                  <a:moveTo>
                    <a:pt x="0" y="0"/>
                  </a:moveTo>
                  <a:lnTo>
                    <a:pt x="4216400" y="0"/>
                  </a:lnTo>
                  <a:lnTo>
                    <a:pt x="42164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354235" y="546100"/>
            <a:ext cx="4092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23" name="object 23"/>
          <p:cNvSpPr/>
          <p:nvPr/>
        </p:nvSpPr>
        <p:spPr>
          <a:xfrm>
            <a:off x="393700" y="1485900"/>
            <a:ext cx="4000500" cy="139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42900" y="1130300"/>
            <a:ext cx="4040504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6" name="object 26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30200" y="1676400"/>
            <a:ext cx="1930400" cy="635000"/>
          </a:xfrm>
          <a:custGeom>
            <a:avLst/>
            <a:gdLst/>
            <a:ahLst/>
            <a:cxnLst/>
            <a:rect l="l" t="t" r="r" b="b"/>
            <a:pathLst>
              <a:path w="1930400" h="635000">
                <a:moveTo>
                  <a:pt x="0" y="0"/>
                </a:moveTo>
                <a:lnTo>
                  <a:pt x="1930400" y="0"/>
                </a:lnTo>
                <a:lnTo>
                  <a:pt x="19304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4300" y="9761220"/>
            <a:ext cx="68903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load instruction </a:t>
            </a:r>
            <a:r>
              <a:rPr sz="2200" dirty="0">
                <a:latin typeface="Lucida Sans Unicode"/>
                <a:cs typeface="Lucida Sans Unicode"/>
              </a:rPr>
              <a:t>0 </a:t>
            </a:r>
            <a:r>
              <a:rPr sz="2200" spc="-5" dirty="0">
                <a:latin typeface="Lucida Sans Unicode"/>
                <a:cs typeface="Lucida Sans Unicode"/>
              </a:rPr>
              <a:t>into the instruction</a:t>
            </a:r>
            <a:r>
              <a:rPr sz="2200" spc="5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register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54900" y="1676400"/>
            <a:ext cx="13589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8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 dirty="0">
              <a:latin typeface="Gill Sans MT"/>
              <a:cs typeface="Gill Sans MT"/>
            </a:endParaRPr>
          </a:p>
          <a:p>
            <a:pPr algn="ctr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 dirty="0">
              <a:latin typeface="Gill Sans MT"/>
              <a:cs typeface="Gill Sans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600" dirty="0">
              <a:latin typeface="Gill Sans MT"/>
              <a:cs typeface="Gill Sans MT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 dirty="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 dirty="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4" name="object 14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9400" y="520700"/>
            <a:ext cx="4241800" cy="1892300"/>
            <a:chOff x="279400" y="520700"/>
            <a:chExt cx="4241800" cy="1892300"/>
          </a:xfrm>
        </p:grpSpPr>
        <p:sp>
          <p:nvSpPr>
            <p:cNvPr id="20" name="object 20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2100" y="533400"/>
              <a:ext cx="4216400" cy="1866900"/>
            </a:xfrm>
            <a:custGeom>
              <a:avLst/>
              <a:gdLst/>
              <a:ahLst/>
              <a:cxnLst/>
              <a:rect l="l" t="t" r="r" b="b"/>
              <a:pathLst>
                <a:path w="4216400" h="1866900">
                  <a:moveTo>
                    <a:pt x="0" y="0"/>
                  </a:moveTo>
                  <a:lnTo>
                    <a:pt x="4216400" y="0"/>
                  </a:lnTo>
                  <a:lnTo>
                    <a:pt x="42164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354235" y="546100"/>
            <a:ext cx="40925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24" name="object 24"/>
          <p:cNvSpPr/>
          <p:nvPr/>
        </p:nvSpPr>
        <p:spPr>
          <a:xfrm>
            <a:off x="393700" y="1485900"/>
            <a:ext cx="4000500" cy="1397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42900" y="1130300"/>
            <a:ext cx="4040504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7" name="object 27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0200" y="1676400"/>
            <a:ext cx="1930400" cy="635000"/>
          </a:xfrm>
          <a:custGeom>
            <a:avLst/>
            <a:gdLst/>
            <a:ahLst/>
            <a:cxnLst/>
            <a:rect l="l" t="t" r="r" b="b"/>
            <a:pathLst>
              <a:path w="1930400" h="635000">
                <a:moveTo>
                  <a:pt x="0" y="0"/>
                </a:moveTo>
                <a:lnTo>
                  <a:pt x="1930400" y="0"/>
                </a:lnTo>
                <a:lnTo>
                  <a:pt x="19304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4300" y="9761220"/>
            <a:ext cx="69342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execute the instruction, setting register </a:t>
            </a:r>
            <a:r>
              <a:rPr sz="2200" dirty="0">
                <a:latin typeface="Lucida Sans Unicode"/>
                <a:cs typeface="Lucida Sans Unicode"/>
              </a:rPr>
              <a:t>x </a:t>
            </a:r>
            <a:r>
              <a:rPr sz="2200" spc="-5" dirty="0">
                <a:latin typeface="Lucida Sans Unicode"/>
                <a:cs typeface="Lucida Sans Unicode"/>
              </a:rPr>
              <a:t>to</a:t>
            </a:r>
            <a:r>
              <a:rPr sz="2200" spc="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3" name="object 13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94700" y="5778500"/>
            <a:ext cx="279400" cy="393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82000" y="5651500"/>
            <a:ext cx="3175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0" name="object 20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5" name="object 2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80300" y="8534400"/>
            <a:ext cx="2717800" cy="4191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54900" y="8394700"/>
            <a:ext cx="27686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 + 1 =</a:t>
            </a:r>
            <a:r>
              <a:rPr sz="40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4300" y="9761220"/>
            <a:ext cx="4510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update the program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counter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6700" y="7861300"/>
            <a:ext cx="29083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9" name="object 9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4" name="object 14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94700" y="5778500"/>
            <a:ext cx="279400" cy="393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82000" y="5651500"/>
            <a:ext cx="3175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1" name="object 21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5600" y="1714500"/>
            <a:ext cx="19558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7" name="object 27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4300" y="9761220"/>
            <a:ext cx="3946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-Load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 next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instruction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32800" y="2222500"/>
            <a:ext cx="3175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 marR="3270885">
              <a:lnSpc>
                <a:spcPts val="4800"/>
              </a:lnSpc>
              <a:spcBef>
                <a:spcPts val="240"/>
              </a:spcBef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  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4" name="object 14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94700" y="5778500"/>
              <a:ext cx="279400" cy="3937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0" name="object 20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600" y="1714500"/>
            <a:ext cx="19558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6" name="object 26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4300" y="9761220"/>
            <a:ext cx="69088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execute the instruction, setting register </a:t>
            </a:r>
            <a:r>
              <a:rPr sz="2200" dirty="0">
                <a:latin typeface="Lucida Sans Unicode"/>
                <a:cs typeface="Lucida Sans Unicode"/>
              </a:rPr>
              <a:t>y </a:t>
            </a:r>
            <a:r>
              <a:rPr sz="2200" spc="-5" dirty="0">
                <a:latin typeface="Lucida Sans Unicode"/>
                <a:cs typeface="Lucida Sans Unicode"/>
              </a:rPr>
              <a:t>to</a:t>
            </a:r>
            <a:r>
              <a:rPr sz="2200" spc="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7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653" y="4165600"/>
            <a:ext cx="41160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5" dirty="0">
                <a:solidFill>
                  <a:srgbClr val="000000"/>
                </a:solidFill>
              </a:rPr>
              <a:t>Assembly</a:t>
            </a:r>
            <a:endParaRPr sz="8400" dirty="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3" name="object 13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382000" y="5765800"/>
            <a:ext cx="292100" cy="406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69300" y="5638800"/>
            <a:ext cx="3302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6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0" name="object 20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3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5" name="object 2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80300" y="8534400"/>
            <a:ext cx="2717800" cy="4064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454900" y="8394700"/>
            <a:ext cx="27686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 + 1 =</a:t>
            </a:r>
            <a:r>
              <a:rPr sz="40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4300" y="9761220"/>
            <a:ext cx="4510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update the program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counter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03200" y="5676900"/>
            <a:ext cx="4648200" cy="3898900"/>
            <a:chOff x="203200" y="5676900"/>
            <a:chExt cx="4648200" cy="38989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15900" y="5689600"/>
              <a:ext cx="4622800" cy="3873500"/>
            </a:xfrm>
            <a:custGeom>
              <a:avLst/>
              <a:gdLst/>
              <a:ahLst/>
              <a:cxnLst/>
              <a:rect l="l" t="t" r="r" b="b"/>
              <a:pathLst>
                <a:path w="4622800" h="3873500">
                  <a:moveTo>
                    <a:pt x="0" y="0"/>
                  </a:moveTo>
                  <a:lnTo>
                    <a:pt x="4622800" y="0"/>
                  </a:lnTo>
                  <a:lnTo>
                    <a:pt x="4622800" y="3873500"/>
                  </a:lnTo>
                  <a:lnTo>
                    <a:pt x="0" y="3873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28600" y="6083300"/>
            <a:ext cx="4597400" cy="300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1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9" name="object 9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4" name="object 14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82000" y="5765800"/>
            <a:ext cx="292100" cy="4064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69300" y="5638800"/>
            <a:ext cx="3302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6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1" name="object 21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55600" y="1727200"/>
            <a:ext cx="32131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7" name="object 27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4000" y="8509000"/>
            <a:ext cx="4216400" cy="635000"/>
          </a:xfrm>
          <a:custGeom>
            <a:avLst/>
            <a:gdLst/>
            <a:ahLst/>
            <a:cxnLst/>
            <a:rect l="l" t="t" r="r" b="b"/>
            <a:pathLst>
              <a:path w="4216400" h="635000">
                <a:moveTo>
                  <a:pt x="0" y="0"/>
                </a:moveTo>
                <a:lnTo>
                  <a:pt x="4216400" y="0"/>
                </a:lnTo>
                <a:lnTo>
                  <a:pt x="42164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4300" y="9761220"/>
            <a:ext cx="3946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-Load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 next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instruction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420100" y="1625600"/>
            <a:ext cx="3429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620">
              <a:lnSpc>
                <a:spcPts val="46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 dirty="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 dirty="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endParaRPr sz="4200" dirty="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 dirty="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 dirty="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4" name="object 14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382000" y="5765800"/>
              <a:ext cx="292100" cy="406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20" name="object 20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600" y="1727200"/>
            <a:ext cx="32131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7391400" y="7226300"/>
            <a:ext cx="4648200" cy="1892300"/>
            <a:chOff x="7391400" y="7226300"/>
            <a:chExt cx="4648200" cy="1892300"/>
          </a:xfrm>
        </p:grpSpPr>
        <p:sp>
          <p:nvSpPr>
            <p:cNvPr id="26" name="object 26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04100" y="7239000"/>
              <a:ext cx="4622800" cy="1866900"/>
            </a:xfrm>
            <a:custGeom>
              <a:avLst/>
              <a:gdLst/>
              <a:ahLst/>
              <a:cxnLst/>
              <a:rect l="l" t="t" r="r" b="b"/>
              <a:pathLst>
                <a:path w="4622800" h="1866900">
                  <a:moveTo>
                    <a:pt x="0" y="0"/>
                  </a:moveTo>
                  <a:lnTo>
                    <a:pt x="4622800" y="0"/>
                  </a:lnTo>
                  <a:lnTo>
                    <a:pt x="46228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467600" y="8534400"/>
              <a:ext cx="3035300" cy="4191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7416800" y="7251700"/>
            <a:ext cx="459740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>
              <a:lnSpc>
                <a:spcPts val="4700"/>
              </a:lnSpc>
              <a:spcBef>
                <a:spcPts val="100"/>
              </a:spcBef>
              <a:tabLst>
                <a:tab pos="2417445" algn="l"/>
                <a:tab pos="36385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812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5 + 7 =</a:t>
            </a:r>
            <a:r>
              <a:rPr sz="4000" spc="-6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420099" y="2294604"/>
            <a:ext cx="342900" cy="381000"/>
          </a:xfrm>
          <a:custGeom>
            <a:avLst/>
            <a:gdLst/>
            <a:ahLst/>
            <a:cxnLst/>
            <a:rect l="l" t="t" r="r" b="b"/>
            <a:pathLst>
              <a:path w="317500" h="635000">
                <a:moveTo>
                  <a:pt x="0" y="0"/>
                </a:moveTo>
                <a:lnTo>
                  <a:pt x="317500" y="0"/>
                </a:lnTo>
                <a:lnTo>
                  <a:pt x="3175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442200" y="8394700"/>
            <a:ext cx="3175000" cy="635000"/>
          </a:xfrm>
          <a:custGeom>
            <a:avLst/>
            <a:gdLst/>
            <a:ahLst/>
            <a:cxnLst/>
            <a:rect l="l" t="t" r="r" b="b"/>
            <a:pathLst>
              <a:path w="3175000" h="635000">
                <a:moveTo>
                  <a:pt x="0" y="0"/>
                </a:moveTo>
                <a:lnTo>
                  <a:pt x="3175000" y="0"/>
                </a:lnTo>
                <a:lnTo>
                  <a:pt x="31750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4300" y="9728200"/>
            <a:ext cx="8702675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-Execute it, consulting the registers to get the values </a:t>
            </a:r>
            <a:r>
              <a:rPr sz="2200" dirty="0">
                <a:latin typeface="Lucida Sans Unicode"/>
                <a:cs typeface="Lucida Sans Unicode"/>
              </a:rPr>
              <a:t>of x </a:t>
            </a:r>
            <a:r>
              <a:rPr sz="2200" spc="-5" dirty="0">
                <a:latin typeface="Lucida Sans Unicode"/>
                <a:cs typeface="Lucida Sans Unicode"/>
              </a:rPr>
              <a:t>and</a:t>
            </a:r>
            <a:r>
              <a:rPr sz="2200" spc="8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y</a:t>
            </a:r>
            <a:endParaRPr sz="2200">
              <a:latin typeface="Lucida Sans Unicode"/>
              <a:cs typeface="Lucida Sans Unicode"/>
            </a:endParaRPr>
          </a:p>
          <a:p>
            <a:pPr marL="12700">
              <a:lnSpc>
                <a:spcPts val="2620"/>
              </a:lnSpc>
            </a:pPr>
            <a:r>
              <a:rPr sz="2200" spc="-5" dirty="0">
                <a:latin typeface="Lucida Sans Unicode"/>
                <a:cs typeface="Lucida Sans Unicode"/>
              </a:rPr>
              <a:t>-This consults the ALU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5900" y="5689600"/>
            <a:ext cx="4622800" cy="3873500"/>
            <a:chOff x="215900" y="5689600"/>
            <a:chExt cx="4622800" cy="3873500"/>
          </a:xfrm>
        </p:grpSpPr>
        <p:sp>
          <p:nvSpPr>
            <p:cNvPr id="3" name="object 3"/>
            <p:cNvSpPr/>
            <p:nvPr/>
          </p:nvSpPr>
          <p:spPr>
            <a:xfrm>
              <a:off x="215900" y="5689600"/>
              <a:ext cx="4622800" cy="3873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38300" y="6223000"/>
              <a:ext cx="18034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9400" y="70231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5900" y="5689600"/>
            <a:ext cx="46228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x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1: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 =</a:t>
            </a:r>
            <a:r>
              <a:rPr sz="4200" spc="-10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2: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8" name="object 8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x: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y: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z:</a:t>
            </a:r>
            <a:r>
              <a:rPr sz="4200" spc="-1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3" name="object 13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382000" y="5765800"/>
              <a:ext cx="292100" cy="4064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2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2100" y="533400"/>
            <a:ext cx="4216400" cy="1866900"/>
            <a:chOff x="292100" y="533400"/>
            <a:chExt cx="4216400" cy="1866900"/>
          </a:xfrm>
        </p:grpSpPr>
        <p:sp>
          <p:nvSpPr>
            <p:cNvPr id="19" name="object 19"/>
            <p:cNvSpPr/>
            <p:nvPr/>
          </p:nvSpPr>
          <p:spPr>
            <a:xfrm>
              <a:off x="292100" y="533400"/>
              <a:ext cx="4216400" cy="18669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55600" y="685800"/>
              <a:ext cx="41148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3700" y="1485900"/>
              <a:ext cx="40005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92100" y="533400"/>
            <a:ext cx="42164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4295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2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marL="13716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55600" y="1727200"/>
            <a:ext cx="32131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6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z = x +</a:t>
            </a:r>
            <a:r>
              <a:rPr sz="42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25" name="object 2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467600" y="8534400"/>
              <a:ext cx="3035300" cy="4191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5 + 7</a:t>
            </a:r>
            <a:r>
              <a:rPr sz="40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80600" y="8394700"/>
            <a:ext cx="7366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47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420100" y="2882900"/>
            <a:ext cx="647700" cy="495300"/>
          </a:xfrm>
          <a:custGeom>
            <a:avLst/>
            <a:gdLst/>
            <a:ahLst/>
            <a:cxnLst/>
            <a:rect l="l" t="t" r="r" b="b"/>
            <a:pathLst>
              <a:path w="647700" h="495300">
                <a:moveTo>
                  <a:pt x="0" y="0"/>
                </a:moveTo>
                <a:lnTo>
                  <a:pt x="647700" y="0"/>
                </a:lnTo>
                <a:lnTo>
                  <a:pt x="6477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4300" y="9761220"/>
            <a:ext cx="33312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-The ALU sets the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result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5292" y="4165600"/>
            <a:ext cx="221424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dirty="0">
                <a:latin typeface="Gill Sans MT"/>
                <a:cs typeface="Gill Sans MT"/>
              </a:rPr>
              <a:t>ARM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7DC00C-4C73-4340-9694-7238E7A058C1}"/>
              </a:ext>
            </a:extLst>
          </p:cNvPr>
          <p:cNvSpPr/>
          <p:nvPr/>
        </p:nvSpPr>
        <p:spPr>
          <a:xfrm>
            <a:off x="25400" y="9817100"/>
            <a:ext cx="1252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https://en.wikipedia.org/wiki/ARM_architecture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5493" y="762000"/>
            <a:ext cx="48336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00" dirty="0">
                <a:solidFill>
                  <a:srgbClr val="000000"/>
                </a:solidFill>
              </a:rPr>
              <a:t>Why</a:t>
            </a:r>
            <a:r>
              <a:rPr sz="8400" spc="-925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ARM?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600200" y="4800600"/>
            <a:ext cx="918464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609600" algn="l"/>
                <a:tab pos="2847975" algn="l"/>
                <a:tab pos="4646295" algn="l"/>
              </a:tabLst>
            </a:pPr>
            <a:r>
              <a:rPr sz="4200" spc="-15" dirty="0">
                <a:latin typeface="Gill Sans MT"/>
                <a:cs typeface="Gill Sans MT"/>
              </a:rPr>
              <a:t>Incredibly	</a:t>
            </a:r>
            <a:r>
              <a:rPr sz="4200" spc="-5" dirty="0">
                <a:latin typeface="Gill Sans MT"/>
                <a:cs typeface="Gill Sans MT"/>
              </a:rPr>
              <a:t>popular	in </a:t>
            </a:r>
            <a:r>
              <a:rPr sz="4200" spc="-10" dirty="0">
                <a:latin typeface="Gill Sans MT"/>
                <a:cs typeface="Gill Sans MT"/>
              </a:rPr>
              <a:t>embedded</a:t>
            </a:r>
            <a:r>
              <a:rPr sz="4200" spc="-55" dirty="0">
                <a:latin typeface="Gill Sans MT"/>
                <a:cs typeface="Gill Sans MT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devices</a:t>
            </a:r>
            <a:endParaRPr sz="4200">
              <a:latin typeface="Gill Sans MT"/>
              <a:cs typeface="Gill Sans MT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609600" algn="l"/>
              </a:tabLst>
            </a:pPr>
            <a:r>
              <a:rPr sz="4200" dirty="0">
                <a:latin typeface="Gill Sans MT"/>
                <a:cs typeface="Gill Sans MT"/>
              </a:rPr>
              <a:t>Much </a:t>
            </a:r>
            <a:r>
              <a:rPr sz="4200" spc="-5" dirty="0">
                <a:latin typeface="Gill Sans MT"/>
                <a:cs typeface="Gill Sans MT"/>
              </a:rPr>
              <a:t>simpler than </a:t>
            </a:r>
            <a:r>
              <a:rPr sz="4200" dirty="0">
                <a:latin typeface="Gill Sans MT"/>
                <a:cs typeface="Gill Sans MT"/>
              </a:rPr>
              <a:t>Intel</a:t>
            </a:r>
            <a:r>
              <a:rPr sz="4200" spc="-15" dirty="0">
                <a:latin typeface="Gill Sans MT"/>
                <a:cs typeface="Gill Sans MT"/>
              </a:rPr>
              <a:t> processors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786620"/>
            <a:ext cx="12472670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-Embedded devices </a:t>
            </a:r>
            <a:r>
              <a:rPr sz="2200" dirty="0">
                <a:latin typeface="Lucida Sans Unicode"/>
                <a:cs typeface="Lucida Sans Unicode"/>
              </a:rPr>
              <a:t>include </a:t>
            </a:r>
            <a:r>
              <a:rPr sz="2200" spc="-5" dirty="0">
                <a:latin typeface="Lucida Sans Unicode"/>
                <a:cs typeface="Lucida Sans Unicode"/>
              </a:rPr>
              <a:t>things </a:t>
            </a:r>
            <a:r>
              <a:rPr sz="2200" dirty="0">
                <a:latin typeface="Lucida Sans Unicode"/>
                <a:cs typeface="Lucida Sans Unicode"/>
              </a:rPr>
              <a:t>like </a:t>
            </a:r>
            <a:r>
              <a:rPr sz="2200" spc="-5" dirty="0">
                <a:latin typeface="Lucida Sans Unicode"/>
                <a:cs typeface="Lucida Sans Unicode"/>
              </a:rPr>
              <a:t>phones and</a:t>
            </a:r>
            <a:r>
              <a:rPr sz="2200" spc="1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microwaves.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26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-Your computer may have an ARM processor </a:t>
            </a:r>
            <a:r>
              <a:rPr sz="2200" dirty="0">
                <a:latin typeface="Lucida Sans Unicode"/>
                <a:cs typeface="Lucida Sans Unicode"/>
              </a:rPr>
              <a:t>in it </a:t>
            </a:r>
            <a:r>
              <a:rPr sz="2200" spc="-5" dirty="0">
                <a:latin typeface="Lucida Sans Unicode"/>
                <a:cs typeface="Lucida Sans Unicode"/>
              </a:rPr>
              <a:t>even though the </a:t>
            </a:r>
            <a:r>
              <a:rPr sz="2200" spc="15" dirty="0">
                <a:latin typeface="Lucida Sans Unicode"/>
                <a:cs typeface="Lucida Sans Unicode"/>
              </a:rPr>
              <a:t>“main” </a:t>
            </a:r>
            <a:r>
              <a:rPr sz="2200" spc="-5" dirty="0">
                <a:latin typeface="Lucida Sans Unicode"/>
                <a:cs typeface="Lucida Sans Unicode"/>
              </a:rPr>
              <a:t>processor </a:t>
            </a:r>
            <a:r>
              <a:rPr sz="2200" dirty="0">
                <a:latin typeface="Lucida Sans Unicode"/>
                <a:cs typeface="Lucida Sans Unicode"/>
              </a:rPr>
              <a:t>is from  </a:t>
            </a:r>
            <a:r>
              <a:rPr sz="2200" spc="-5" dirty="0">
                <a:latin typeface="Lucida Sans Unicode"/>
                <a:cs typeface="Lucida Sans Unicode"/>
              </a:rPr>
              <a:t>Intel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917" y="762000"/>
            <a:ext cx="62210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Code </a:t>
            </a:r>
            <a:r>
              <a:rPr sz="8400" dirty="0">
                <a:solidFill>
                  <a:srgbClr val="000000"/>
                </a:solidFill>
              </a:rPr>
              <a:t>on</a:t>
            </a:r>
            <a:r>
              <a:rPr sz="8400" spc="-935" dirty="0">
                <a:solidFill>
                  <a:srgbClr val="000000"/>
                </a:solidFill>
              </a:rPr>
              <a:t> </a:t>
            </a:r>
            <a:r>
              <a:rPr sz="8400" dirty="0">
                <a:solidFill>
                  <a:srgbClr val="000000"/>
                </a:solidFill>
              </a:rPr>
              <a:t>ARM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409185" y="4730750"/>
            <a:ext cx="3226435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20"/>
              </a:lnSpc>
              <a:spcBef>
                <a:spcPts val="100"/>
              </a:spcBef>
            </a:pPr>
            <a:r>
              <a:rPr sz="4200" dirty="0">
                <a:latin typeface="Courier New"/>
                <a:cs typeface="Courier New"/>
              </a:rPr>
              <a:t>x =</a:t>
            </a:r>
            <a:r>
              <a:rPr sz="4200" spc="-11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12700">
              <a:lnSpc>
                <a:spcPts val="4800"/>
              </a:lnSpc>
            </a:pPr>
            <a:r>
              <a:rPr sz="4200" dirty="0">
                <a:latin typeface="Courier New"/>
                <a:cs typeface="Courier New"/>
              </a:rPr>
              <a:t>y =</a:t>
            </a:r>
            <a:r>
              <a:rPr sz="4200" spc="-11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12700">
              <a:lnSpc>
                <a:spcPts val="4920"/>
              </a:lnSpc>
            </a:pPr>
            <a:r>
              <a:rPr sz="4200" dirty="0">
                <a:latin typeface="Courier New"/>
                <a:cs typeface="Courier New"/>
              </a:rPr>
              <a:t>z = x +</a:t>
            </a:r>
            <a:r>
              <a:rPr sz="4200" spc="-12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308349"/>
            <a:ext cx="13004800" cy="6445250"/>
          </a:xfrm>
          <a:custGeom>
            <a:avLst/>
            <a:gdLst/>
            <a:ahLst/>
            <a:cxnLst/>
            <a:rect l="l" t="t" r="r" b="b"/>
            <a:pathLst>
              <a:path w="13004800" h="6445250">
                <a:moveTo>
                  <a:pt x="13004800" y="0"/>
                </a:moveTo>
                <a:lnTo>
                  <a:pt x="0" y="0"/>
                </a:lnTo>
                <a:lnTo>
                  <a:pt x="0" y="38112"/>
                </a:lnTo>
                <a:lnTo>
                  <a:pt x="6483337" y="38112"/>
                </a:lnTo>
                <a:lnTo>
                  <a:pt x="6483337" y="6445250"/>
                </a:lnTo>
                <a:lnTo>
                  <a:pt x="6521450" y="6445250"/>
                </a:lnTo>
                <a:lnTo>
                  <a:pt x="6521450" y="3429000"/>
                </a:lnTo>
                <a:lnTo>
                  <a:pt x="13004800" y="3429000"/>
                </a:lnTo>
                <a:lnTo>
                  <a:pt x="13004800" y="3390900"/>
                </a:lnTo>
                <a:lnTo>
                  <a:pt x="6521450" y="3390900"/>
                </a:lnTo>
                <a:lnTo>
                  <a:pt x="6521450" y="38112"/>
                </a:lnTo>
                <a:lnTo>
                  <a:pt x="13004800" y="38112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155806" y="3657600"/>
            <a:ext cx="174878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Gill Sans MT"/>
                <a:cs typeface="Gill Sans MT"/>
              </a:rPr>
              <a:t>Original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29812" y="3657600"/>
            <a:ext cx="11201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Gill Sans MT"/>
                <a:cs typeface="Gill Sans MT"/>
              </a:rPr>
              <a:t>ARM</a:t>
            </a:r>
            <a:endParaRPr sz="4200">
              <a:latin typeface="Gill Sans MT"/>
              <a:cs typeface="Gill Sans MT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905750" y="4521634"/>
          <a:ext cx="454406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917" y="762000"/>
            <a:ext cx="62210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Code </a:t>
            </a:r>
            <a:r>
              <a:rPr sz="8400" dirty="0">
                <a:solidFill>
                  <a:srgbClr val="000000"/>
                </a:solidFill>
              </a:rPr>
              <a:t>on</a:t>
            </a:r>
            <a:r>
              <a:rPr sz="8400" spc="-935" dirty="0">
                <a:solidFill>
                  <a:srgbClr val="000000"/>
                </a:solidFill>
              </a:rPr>
              <a:t> </a:t>
            </a:r>
            <a:r>
              <a:rPr sz="8400" dirty="0">
                <a:solidFill>
                  <a:srgbClr val="000000"/>
                </a:solidFill>
              </a:rPr>
              <a:t>ARM</a:t>
            </a:r>
            <a:endParaRPr sz="8400"/>
          </a:p>
        </p:txBody>
      </p:sp>
      <p:sp>
        <p:nvSpPr>
          <p:cNvPr id="3" name="object 3"/>
          <p:cNvSpPr/>
          <p:nvPr/>
        </p:nvSpPr>
        <p:spPr>
          <a:xfrm>
            <a:off x="0" y="3308349"/>
            <a:ext cx="13004800" cy="6445250"/>
          </a:xfrm>
          <a:custGeom>
            <a:avLst/>
            <a:gdLst/>
            <a:ahLst/>
            <a:cxnLst/>
            <a:rect l="l" t="t" r="r" b="b"/>
            <a:pathLst>
              <a:path w="13004800" h="6445250">
                <a:moveTo>
                  <a:pt x="13004800" y="0"/>
                </a:moveTo>
                <a:lnTo>
                  <a:pt x="0" y="0"/>
                </a:lnTo>
                <a:lnTo>
                  <a:pt x="0" y="38112"/>
                </a:lnTo>
                <a:lnTo>
                  <a:pt x="6483337" y="38112"/>
                </a:lnTo>
                <a:lnTo>
                  <a:pt x="6483337" y="6445250"/>
                </a:lnTo>
                <a:lnTo>
                  <a:pt x="6521450" y="6445250"/>
                </a:lnTo>
                <a:lnTo>
                  <a:pt x="6521450" y="5118100"/>
                </a:lnTo>
                <a:lnTo>
                  <a:pt x="13004800" y="5118100"/>
                </a:lnTo>
                <a:lnTo>
                  <a:pt x="13004800" y="5080000"/>
                </a:lnTo>
                <a:lnTo>
                  <a:pt x="6521450" y="5080000"/>
                </a:lnTo>
                <a:lnTo>
                  <a:pt x="6521450" y="3429000"/>
                </a:lnTo>
                <a:lnTo>
                  <a:pt x="13004800" y="3429000"/>
                </a:lnTo>
                <a:lnTo>
                  <a:pt x="13004800" y="3390900"/>
                </a:lnTo>
                <a:lnTo>
                  <a:pt x="6521450" y="3390900"/>
                </a:lnTo>
                <a:lnTo>
                  <a:pt x="6521450" y="38112"/>
                </a:lnTo>
                <a:lnTo>
                  <a:pt x="13004800" y="38112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5806" y="3657600"/>
            <a:ext cx="174878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Gill Sans MT"/>
                <a:cs typeface="Gill Sans MT"/>
              </a:rPr>
              <a:t>Original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9812" y="3657600"/>
            <a:ext cx="11201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Gill Sans MT"/>
                <a:cs typeface="Gill Sans MT"/>
              </a:rPr>
              <a:t>ARM</a:t>
            </a:r>
            <a:endParaRPr sz="4200">
              <a:latin typeface="Gill Sans MT"/>
              <a:cs typeface="Gill Sans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905750" y="4521634"/>
          <a:ext cx="454406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20"/>
              </a:lnSpc>
              <a:spcBef>
                <a:spcPts val="100"/>
              </a:spcBef>
            </a:pPr>
            <a:r>
              <a:rPr dirty="0"/>
              <a:t>x =</a:t>
            </a:r>
            <a:r>
              <a:rPr spc="-110" dirty="0"/>
              <a:t> </a:t>
            </a:r>
            <a:r>
              <a:rPr dirty="0"/>
              <a:t>5;</a:t>
            </a:r>
          </a:p>
          <a:p>
            <a:pPr marL="12700">
              <a:lnSpc>
                <a:spcPts val="4800"/>
              </a:lnSpc>
            </a:pPr>
            <a:r>
              <a:rPr dirty="0"/>
              <a:t>y =</a:t>
            </a:r>
            <a:r>
              <a:rPr spc="-110" dirty="0"/>
              <a:t> </a:t>
            </a:r>
            <a:r>
              <a:rPr dirty="0"/>
              <a:t>7;</a:t>
            </a:r>
          </a:p>
          <a:p>
            <a:pPr marL="12700">
              <a:lnSpc>
                <a:spcPts val="4920"/>
              </a:lnSpc>
            </a:pPr>
            <a:r>
              <a:rPr dirty="0"/>
              <a:t>z = x +</a:t>
            </a:r>
            <a:r>
              <a:rPr spc="-35" dirty="0"/>
              <a:t> </a:t>
            </a:r>
            <a:r>
              <a:rPr dirty="0"/>
              <a:t>y;</a:t>
            </a:r>
          </a:p>
          <a:p>
            <a:pPr marL="5193665" marR="5080">
              <a:lnSpc>
                <a:spcPts val="5000"/>
              </a:lnSpc>
              <a:spcBef>
                <a:spcPts val="2410"/>
              </a:spcBef>
              <a:tabLst>
                <a:tab pos="6572884" algn="l"/>
              </a:tabLst>
            </a:pPr>
            <a:r>
              <a:rPr b="1" spc="110" dirty="0">
                <a:latin typeface="Gill Sans MT"/>
                <a:cs typeface="Gill Sans MT"/>
              </a:rPr>
              <a:t>mov</a:t>
            </a:r>
            <a:r>
              <a:rPr spc="110" dirty="0">
                <a:latin typeface="Gill Sans MT"/>
                <a:cs typeface="Gill Sans MT"/>
              </a:rPr>
              <a:t>e: </a:t>
            </a:r>
            <a:r>
              <a:rPr dirty="0">
                <a:latin typeface="Gill Sans MT"/>
                <a:cs typeface="Gill Sans MT"/>
              </a:rPr>
              <a:t>put </a:t>
            </a:r>
            <a:r>
              <a:rPr spc="-5" dirty="0">
                <a:latin typeface="Gill Sans MT"/>
                <a:cs typeface="Gill Sans MT"/>
              </a:rPr>
              <a:t>the </a:t>
            </a:r>
            <a:r>
              <a:rPr spc="-20" dirty="0">
                <a:latin typeface="Gill Sans MT"/>
                <a:cs typeface="Gill Sans MT"/>
              </a:rPr>
              <a:t>given</a:t>
            </a:r>
            <a:r>
              <a:rPr spc="-595" dirty="0">
                <a:latin typeface="Gill Sans MT"/>
                <a:cs typeface="Gill Sans MT"/>
              </a:rPr>
              <a:t> </a:t>
            </a:r>
            <a:r>
              <a:rPr spc="-5" dirty="0">
                <a:latin typeface="Gill Sans MT"/>
                <a:cs typeface="Gill Sans MT"/>
              </a:rPr>
              <a:t>value  into</a:t>
            </a:r>
            <a:r>
              <a:rPr dirty="0">
                <a:latin typeface="Gill Sans MT"/>
                <a:cs typeface="Gill Sans MT"/>
              </a:rPr>
              <a:t> a	</a:t>
            </a:r>
            <a:r>
              <a:rPr spc="-15" dirty="0">
                <a:latin typeface="Gill Sans MT"/>
                <a:cs typeface="Gill Sans MT"/>
              </a:rPr>
              <a:t>register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00">
              <a:latin typeface="Gill Sans MT"/>
              <a:cs typeface="Gill Sans MT"/>
            </a:endParaRPr>
          </a:p>
          <a:p>
            <a:pPr marL="5194300">
              <a:lnSpc>
                <a:spcPct val="100000"/>
              </a:lnSpc>
            </a:pPr>
            <a:r>
              <a:rPr b="1" spc="120" dirty="0">
                <a:latin typeface="Gill Sans MT"/>
                <a:cs typeface="Gill Sans MT"/>
              </a:rPr>
              <a:t>r0</a:t>
            </a:r>
            <a:r>
              <a:rPr spc="120" dirty="0">
                <a:latin typeface="Gill Sans MT"/>
                <a:cs typeface="Gill Sans MT"/>
              </a:rPr>
              <a:t>: </a:t>
            </a:r>
            <a:r>
              <a:rPr b="1" spc="20" dirty="0">
                <a:latin typeface="Gill Sans MT"/>
                <a:cs typeface="Gill Sans MT"/>
              </a:rPr>
              <a:t>r</a:t>
            </a:r>
            <a:r>
              <a:rPr spc="20" dirty="0">
                <a:latin typeface="Gill Sans MT"/>
                <a:cs typeface="Gill Sans MT"/>
              </a:rPr>
              <a:t>egister</a:t>
            </a:r>
            <a:r>
              <a:rPr spc="-555" dirty="0">
                <a:latin typeface="Gill Sans MT"/>
                <a:cs typeface="Gill Sans MT"/>
              </a:rPr>
              <a:t> </a:t>
            </a:r>
            <a:r>
              <a:rPr b="1" spc="175" dirty="0">
                <a:latin typeface="Gill Sans MT"/>
                <a:cs typeface="Gill Sans MT"/>
              </a:rPr>
              <a:t>0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917" y="762000"/>
            <a:ext cx="62210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Code </a:t>
            </a:r>
            <a:r>
              <a:rPr sz="8400" dirty="0">
                <a:solidFill>
                  <a:srgbClr val="000000"/>
                </a:solidFill>
              </a:rPr>
              <a:t>on</a:t>
            </a:r>
            <a:r>
              <a:rPr sz="8400" spc="-935" dirty="0">
                <a:solidFill>
                  <a:srgbClr val="000000"/>
                </a:solidFill>
              </a:rPr>
              <a:t> </a:t>
            </a:r>
            <a:r>
              <a:rPr sz="8400" dirty="0">
                <a:solidFill>
                  <a:srgbClr val="000000"/>
                </a:solidFill>
              </a:rPr>
              <a:t>ARM</a:t>
            </a:r>
            <a:endParaRPr sz="8400"/>
          </a:p>
        </p:txBody>
      </p:sp>
      <p:sp>
        <p:nvSpPr>
          <p:cNvPr id="3" name="object 3"/>
          <p:cNvSpPr/>
          <p:nvPr/>
        </p:nvSpPr>
        <p:spPr>
          <a:xfrm>
            <a:off x="0" y="3308349"/>
            <a:ext cx="13004800" cy="6445250"/>
          </a:xfrm>
          <a:custGeom>
            <a:avLst/>
            <a:gdLst/>
            <a:ahLst/>
            <a:cxnLst/>
            <a:rect l="l" t="t" r="r" b="b"/>
            <a:pathLst>
              <a:path w="13004800" h="6445250">
                <a:moveTo>
                  <a:pt x="13004800" y="0"/>
                </a:moveTo>
                <a:lnTo>
                  <a:pt x="0" y="0"/>
                </a:lnTo>
                <a:lnTo>
                  <a:pt x="0" y="38112"/>
                </a:lnTo>
                <a:lnTo>
                  <a:pt x="6483337" y="38112"/>
                </a:lnTo>
                <a:lnTo>
                  <a:pt x="6483337" y="6445250"/>
                </a:lnTo>
                <a:lnTo>
                  <a:pt x="6521450" y="6445250"/>
                </a:lnTo>
                <a:lnTo>
                  <a:pt x="6521450" y="5118100"/>
                </a:lnTo>
                <a:lnTo>
                  <a:pt x="13004800" y="5118100"/>
                </a:lnTo>
                <a:lnTo>
                  <a:pt x="13004800" y="5080000"/>
                </a:lnTo>
                <a:lnTo>
                  <a:pt x="6521450" y="5080000"/>
                </a:lnTo>
                <a:lnTo>
                  <a:pt x="6521450" y="3429000"/>
                </a:lnTo>
                <a:lnTo>
                  <a:pt x="13004800" y="3429000"/>
                </a:lnTo>
                <a:lnTo>
                  <a:pt x="13004800" y="3390900"/>
                </a:lnTo>
                <a:lnTo>
                  <a:pt x="6521450" y="3390900"/>
                </a:lnTo>
                <a:lnTo>
                  <a:pt x="6521450" y="38112"/>
                </a:lnTo>
                <a:lnTo>
                  <a:pt x="13004800" y="38112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5806" y="3657600"/>
            <a:ext cx="174878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Gill Sans MT"/>
                <a:cs typeface="Gill Sans MT"/>
              </a:rPr>
              <a:t>Original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9812" y="3657600"/>
            <a:ext cx="11201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Gill Sans MT"/>
                <a:cs typeface="Gill Sans MT"/>
              </a:rPr>
              <a:t>ARM</a:t>
            </a:r>
            <a:endParaRPr sz="4200">
              <a:latin typeface="Gill Sans MT"/>
              <a:cs typeface="Gill Sans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905750" y="4521634"/>
          <a:ext cx="454406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20"/>
              </a:lnSpc>
              <a:spcBef>
                <a:spcPts val="100"/>
              </a:spcBef>
            </a:pPr>
            <a:r>
              <a:rPr dirty="0"/>
              <a:t>x =</a:t>
            </a:r>
            <a:r>
              <a:rPr spc="-110" dirty="0"/>
              <a:t> </a:t>
            </a:r>
            <a:r>
              <a:rPr dirty="0"/>
              <a:t>5;</a:t>
            </a:r>
          </a:p>
          <a:p>
            <a:pPr marL="12700">
              <a:lnSpc>
                <a:spcPts val="4800"/>
              </a:lnSpc>
            </a:pPr>
            <a:r>
              <a:rPr dirty="0"/>
              <a:t>y =</a:t>
            </a:r>
            <a:r>
              <a:rPr spc="-110" dirty="0"/>
              <a:t> </a:t>
            </a:r>
            <a:r>
              <a:rPr dirty="0"/>
              <a:t>7;</a:t>
            </a:r>
          </a:p>
          <a:p>
            <a:pPr marL="12700">
              <a:lnSpc>
                <a:spcPts val="4920"/>
              </a:lnSpc>
            </a:pPr>
            <a:r>
              <a:rPr dirty="0"/>
              <a:t>z = x +</a:t>
            </a:r>
            <a:r>
              <a:rPr spc="-35" dirty="0"/>
              <a:t> </a:t>
            </a:r>
            <a:r>
              <a:rPr dirty="0"/>
              <a:t>y;</a:t>
            </a:r>
          </a:p>
          <a:p>
            <a:pPr marL="5193665" marR="5080">
              <a:lnSpc>
                <a:spcPts val="5000"/>
              </a:lnSpc>
              <a:spcBef>
                <a:spcPts val="2410"/>
              </a:spcBef>
              <a:tabLst>
                <a:tab pos="6572884" algn="l"/>
              </a:tabLst>
            </a:pPr>
            <a:r>
              <a:rPr b="1" spc="110" dirty="0">
                <a:latin typeface="Gill Sans MT"/>
                <a:cs typeface="Gill Sans MT"/>
              </a:rPr>
              <a:t>mov</a:t>
            </a:r>
            <a:r>
              <a:rPr spc="110" dirty="0">
                <a:latin typeface="Gill Sans MT"/>
                <a:cs typeface="Gill Sans MT"/>
              </a:rPr>
              <a:t>e: </a:t>
            </a:r>
            <a:r>
              <a:rPr dirty="0">
                <a:latin typeface="Gill Sans MT"/>
                <a:cs typeface="Gill Sans MT"/>
              </a:rPr>
              <a:t>put </a:t>
            </a:r>
            <a:r>
              <a:rPr spc="-5" dirty="0">
                <a:latin typeface="Gill Sans MT"/>
                <a:cs typeface="Gill Sans MT"/>
              </a:rPr>
              <a:t>the </a:t>
            </a:r>
            <a:r>
              <a:rPr spc="-20" dirty="0">
                <a:latin typeface="Gill Sans MT"/>
                <a:cs typeface="Gill Sans MT"/>
              </a:rPr>
              <a:t>given</a:t>
            </a:r>
            <a:r>
              <a:rPr spc="-595" dirty="0">
                <a:latin typeface="Gill Sans MT"/>
                <a:cs typeface="Gill Sans MT"/>
              </a:rPr>
              <a:t> </a:t>
            </a:r>
            <a:r>
              <a:rPr spc="-5" dirty="0">
                <a:latin typeface="Gill Sans MT"/>
                <a:cs typeface="Gill Sans MT"/>
              </a:rPr>
              <a:t>value  into</a:t>
            </a:r>
            <a:r>
              <a:rPr dirty="0">
                <a:latin typeface="Gill Sans MT"/>
                <a:cs typeface="Gill Sans MT"/>
              </a:rPr>
              <a:t> a	</a:t>
            </a:r>
            <a:r>
              <a:rPr spc="-15" dirty="0">
                <a:latin typeface="Gill Sans MT"/>
                <a:cs typeface="Gill Sans MT"/>
              </a:rPr>
              <a:t>register</a:t>
            </a: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800">
              <a:latin typeface="Gill Sans MT"/>
              <a:cs typeface="Gill Sans MT"/>
            </a:endParaRPr>
          </a:p>
          <a:p>
            <a:pPr marL="5194300">
              <a:lnSpc>
                <a:spcPct val="100000"/>
              </a:lnSpc>
            </a:pPr>
            <a:r>
              <a:rPr b="1" spc="120" dirty="0">
                <a:latin typeface="Gill Sans MT"/>
                <a:cs typeface="Gill Sans MT"/>
              </a:rPr>
              <a:t>r1</a:t>
            </a:r>
            <a:r>
              <a:rPr spc="120" dirty="0">
                <a:latin typeface="Gill Sans MT"/>
                <a:cs typeface="Gill Sans MT"/>
              </a:rPr>
              <a:t>: </a:t>
            </a:r>
            <a:r>
              <a:rPr b="1" spc="20" dirty="0">
                <a:latin typeface="Gill Sans MT"/>
                <a:cs typeface="Gill Sans MT"/>
              </a:rPr>
              <a:t>r</a:t>
            </a:r>
            <a:r>
              <a:rPr spc="20" dirty="0">
                <a:latin typeface="Gill Sans MT"/>
                <a:cs typeface="Gill Sans MT"/>
              </a:rPr>
              <a:t>egister</a:t>
            </a:r>
            <a:r>
              <a:rPr spc="-555" dirty="0">
                <a:latin typeface="Gill Sans MT"/>
                <a:cs typeface="Gill Sans MT"/>
              </a:rPr>
              <a:t> </a:t>
            </a:r>
            <a:r>
              <a:rPr b="1" spc="175" dirty="0">
                <a:latin typeface="Gill Sans MT"/>
                <a:cs typeface="Gill Sans MT"/>
              </a:rPr>
              <a:t>1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1917" y="762000"/>
            <a:ext cx="62210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Code </a:t>
            </a:r>
            <a:r>
              <a:rPr sz="8400" dirty="0">
                <a:solidFill>
                  <a:srgbClr val="000000"/>
                </a:solidFill>
              </a:rPr>
              <a:t>on</a:t>
            </a:r>
            <a:r>
              <a:rPr sz="8400" spc="-935" dirty="0">
                <a:solidFill>
                  <a:srgbClr val="000000"/>
                </a:solidFill>
              </a:rPr>
              <a:t> </a:t>
            </a:r>
            <a:r>
              <a:rPr sz="8400" dirty="0">
                <a:solidFill>
                  <a:srgbClr val="000000"/>
                </a:solidFill>
              </a:rPr>
              <a:t>ARM</a:t>
            </a:r>
            <a:endParaRPr sz="8400"/>
          </a:p>
        </p:txBody>
      </p:sp>
      <p:sp>
        <p:nvSpPr>
          <p:cNvPr id="3" name="object 3"/>
          <p:cNvSpPr/>
          <p:nvPr/>
        </p:nvSpPr>
        <p:spPr>
          <a:xfrm>
            <a:off x="0" y="3308349"/>
            <a:ext cx="13004800" cy="6445250"/>
          </a:xfrm>
          <a:custGeom>
            <a:avLst/>
            <a:gdLst/>
            <a:ahLst/>
            <a:cxnLst/>
            <a:rect l="l" t="t" r="r" b="b"/>
            <a:pathLst>
              <a:path w="13004800" h="6445250">
                <a:moveTo>
                  <a:pt x="13004800" y="0"/>
                </a:moveTo>
                <a:lnTo>
                  <a:pt x="0" y="0"/>
                </a:lnTo>
                <a:lnTo>
                  <a:pt x="0" y="38112"/>
                </a:lnTo>
                <a:lnTo>
                  <a:pt x="6483337" y="38112"/>
                </a:lnTo>
                <a:lnTo>
                  <a:pt x="6483337" y="6445250"/>
                </a:lnTo>
                <a:lnTo>
                  <a:pt x="6521450" y="6445250"/>
                </a:lnTo>
                <a:lnTo>
                  <a:pt x="6521450" y="5346700"/>
                </a:lnTo>
                <a:lnTo>
                  <a:pt x="13004800" y="5346700"/>
                </a:lnTo>
                <a:lnTo>
                  <a:pt x="13004800" y="5308600"/>
                </a:lnTo>
                <a:lnTo>
                  <a:pt x="6521450" y="5308600"/>
                </a:lnTo>
                <a:lnTo>
                  <a:pt x="6521450" y="3429000"/>
                </a:lnTo>
                <a:lnTo>
                  <a:pt x="13004800" y="3429000"/>
                </a:lnTo>
                <a:lnTo>
                  <a:pt x="13004800" y="3390900"/>
                </a:lnTo>
                <a:lnTo>
                  <a:pt x="6521450" y="3390900"/>
                </a:lnTo>
                <a:lnTo>
                  <a:pt x="6521450" y="38112"/>
                </a:lnTo>
                <a:lnTo>
                  <a:pt x="13004800" y="38112"/>
                </a:lnTo>
                <a:lnTo>
                  <a:pt x="130048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155806" y="3657600"/>
            <a:ext cx="174878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Gill Sans MT"/>
                <a:cs typeface="Gill Sans MT"/>
              </a:rPr>
              <a:t>Original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29812" y="3657600"/>
            <a:ext cx="112014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dirty="0">
                <a:latin typeface="Gill Sans MT"/>
                <a:cs typeface="Gill Sans MT"/>
              </a:rPr>
              <a:t>ARM</a:t>
            </a:r>
            <a:endParaRPr sz="4200">
              <a:latin typeface="Gill Sans MT"/>
              <a:cs typeface="Gill Sans MT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905750" y="4521634"/>
          <a:ext cx="454406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1409185" y="4864100"/>
            <a:ext cx="10992485" cy="4665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20"/>
              </a:lnSpc>
              <a:spcBef>
                <a:spcPts val="100"/>
              </a:spcBef>
            </a:pPr>
            <a:r>
              <a:rPr sz="4200" dirty="0">
                <a:latin typeface="Courier New"/>
                <a:cs typeface="Courier New"/>
              </a:rPr>
              <a:t>x =</a:t>
            </a:r>
            <a:r>
              <a:rPr sz="4200" spc="-11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5;</a:t>
            </a:r>
          </a:p>
          <a:p>
            <a:pPr marL="12700">
              <a:lnSpc>
                <a:spcPts val="4800"/>
              </a:lnSpc>
            </a:pPr>
            <a:r>
              <a:rPr sz="4200" dirty="0">
                <a:latin typeface="Courier New"/>
                <a:cs typeface="Courier New"/>
              </a:rPr>
              <a:t>y =</a:t>
            </a:r>
            <a:r>
              <a:rPr sz="4200" spc="-11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7;</a:t>
            </a:r>
          </a:p>
          <a:p>
            <a:pPr marL="12700">
              <a:lnSpc>
                <a:spcPts val="4920"/>
              </a:lnSpc>
            </a:pPr>
            <a:r>
              <a:rPr sz="4200" dirty="0">
                <a:latin typeface="Courier New"/>
                <a:cs typeface="Courier New"/>
              </a:rPr>
              <a:t>z = x +</a:t>
            </a:r>
            <a:r>
              <a:rPr sz="4200" spc="-35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y;</a:t>
            </a:r>
          </a:p>
          <a:p>
            <a:pPr marL="5193665" marR="5080">
              <a:lnSpc>
                <a:spcPct val="98200"/>
              </a:lnSpc>
              <a:spcBef>
                <a:spcPts val="250"/>
              </a:spcBef>
              <a:tabLst>
                <a:tab pos="7303770" algn="l"/>
              </a:tabLst>
            </a:pPr>
            <a:r>
              <a:rPr sz="4000" b="1" spc="155" dirty="0">
                <a:latin typeface="Gill Sans MT"/>
                <a:cs typeface="Gill Sans MT"/>
              </a:rPr>
              <a:t>add</a:t>
            </a:r>
            <a:r>
              <a:rPr sz="4000" spc="155" dirty="0">
                <a:latin typeface="Gill Sans MT"/>
                <a:cs typeface="Gill Sans MT"/>
              </a:rPr>
              <a:t>:</a:t>
            </a:r>
            <a:r>
              <a:rPr sz="4000" spc="-425" dirty="0">
                <a:latin typeface="Gill Sans MT"/>
                <a:cs typeface="Gill Sans MT"/>
              </a:rPr>
              <a:t> </a:t>
            </a:r>
            <a:r>
              <a:rPr sz="4000" spc="-15" dirty="0">
                <a:latin typeface="Gill Sans MT"/>
                <a:cs typeface="Gill Sans MT"/>
              </a:rPr>
              <a:t>add	</a:t>
            </a:r>
            <a:r>
              <a:rPr sz="4000" spc="-5" dirty="0">
                <a:latin typeface="Gill Sans MT"/>
                <a:cs typeface="Gill Sans MT"/>
              </a:rPr>
              <a:t>the rightmost  </a:t>
            </a:r>
            <a:r>
              <a:rPr sz="4000" spc="-10" dirty="0">
                <a:latin typeface="Gill Sans MT"/>
                <a:cs typeface="Gill Sans MT"/>
              </a:rPr>
              <a:t>registers, </a:t>
            </a:r>
            <a:r>
              <a:rPr sz="4000" dirty="0">
                <a:latin typeface="Gill Sans MT"/>
                <a:cs typeface="Gill Sans MT"/>
              </a:rPr>
              <a:t>putting </a:t>
            </a:r>
            <a:r>
              <a:rPr sz="4000" spc="-5" dirty="0">
                <a:latin typeface="Gill Sans MT"/>
                <a:cs typeface="Gill Sans MT"/>
              </a:rPr>
              <a:t>the</a:t>
            </a:r>
            <a:r>
              <a:rPr sz="4000" spc="-520" dirty="0">
                <a:latin typeface="Gill Sans MT"/>
                <a:cs typeface="Gill Sans MT"/>
              </a:rPr>
              <a:t> </a:t>
            </a:r>
            <a:r>
              <a:rPr sz="4000" spc="-15" dirty="0">
                <a:latin typeface="Gill Sans MT"/>
                <a:cs typeface="Gill Sans MT"/>
              </a:rPr>
              <a:t>result  </a:t>
            </a:r>
            <a:r>
              <a:rPr sz="4000" spc="-5" dirty="0">
                <a:latin typeface="Gill Sans MT"/>
                <a:cs typeface="Gill Sans MT"/>
              </a:rPr>
              <a:t>in the </a:t>
            </a:r>
            <a:r>
              <a:rPr sz="4000" spc="20" dirty="0">
                <a:latin typeface="Gill Sans MT"/>
                <a:cs typeface="Gill Sans MT"/>
              </a:rPr>
              <a:t>first</a:t>
            </a:r>
            <a:r>
              <a:rPr sz="4000" spc="-15" dirty="0">
                <a:latin typeface="Gill Sans MT"/>
                <a:cs typeface="Gill Sans MT"/>
              </a:rPr>
              <a:t> register</a:t>
            </a:r>
            <a:endParaRPr sz="4000" dirty="0">
              <a:latin typeface="Gill Sans MT"/>
              <a:cs typeface="Gill Sans MT"/>
            </a:endParaRPr>
          </a:p>
          <a:p>
            <a:pPr marL="5194300">
              <a:lnSpc>
                <a:spcPct val="100000"/>
              </a:lnSpc>
              <a:spcBef>
                <a:spcPts val="1760"/>
              </a:spcBef>
            </a:pPr>
            <a:r>
              <a:rPr sz="4200" b="1" spc="120" dirty="0">
                <a:latin typeface="Gill Sans MT"/>
                <a:cs typeface="Gill Sans MT"/>
              </a:rPr>
              <a:t>r2</a:t>
            </a:r>
            <a:r>
              <a:rPr sz="4200" spc="120" dirty="0">
                <a:latin typeface="Gill Sans MT"/>
                <a:cs typeface="Gill Sans MT"/>
              </a:rPr>
              <a:t>: </a:t>
            </a:r>
            <a:r>
              <a:rPr sz="4200" b="1" spc="20" dirty="0">
                <a:latin typeface="Gill Sans MT"/>
                <a:cs typeface="Gill Sans MT"/>
              </a:rPr>
              <a:t>r</a:t>
            </a:r>
            <a:r>
              <a:rPr sz="4200" spc="20" dirty="0">
                <a:latin typeface="Gill Sans MT"/>
                <a:cs typeface="Gill Sans MT"/>
              </a:rPr>
              <a:t>egister</a:t>
            </a:r>
            <a:r>
              <a:rPr sz="4200" spc="-555" dirty="0">
                <a:latin typeface="Gill Sans MT"/>
                <a:cs typeface="Gill Sans MT"/>
              </a:rPr>
              <a:t> </a:t>
            </a:r>
            <a:r>
              <a:rPr sz="4200" b="1" spc="175" dirty="0">
                <a:latin typeface="Gill Sans MT"/>
                <a:cs typeface="Gill Sans MT"/>
              </a:rPr>
              <a:t>2</a:t>
            </a:r>
            <a:endParaRPr sz="4200" dirty="0">
              <a:latin typeface="Gill Sans MT"/>
              <a:cs typeface="Gill Sans M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9711" y="4165600"/>
            <a:ext cx="98456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22954" algn="l"/>
                <a:tab pos="5138420" algn="l"/>
              </a:tabLst>
            </a:pPr>
            <a:r>
              <a:rPr sz="8400" spc="-114" dirty="0">
                <a:solidFill>
                  <a:srgbClr val="000000"/>
                </a:solidFill>
              </a:rPr>
              <a:t>What’s	</a:t>
            </a:r>
            <a:r>
              <a:rPr sz="8400" spc="-5" dirty="0">
                <a:solidFill>
                  <a:srgbClr val="000000"/>
                </a:solidFill>
              </a:rPr>
              <a:t>in </a:t>
            </a:r>
            <a:r>
              <a:rPr sz="8400" dirty="0">
                <a:solidFill>
                  <a:srgbClr val="000000"/>
                </a:solidFill>
              </a:rPr>
              <a:t>a	</a:t>
            </a:r>
            <a:r>
              <a:rPr sz="8400" spc="-25" dirty="0">
                <a:solidFill>
                  <a:srgbClr val="000000"/>
                </a:solidFill>
              </a:rPr>
              <a:t>Processor?</a:t>
            </a:r>
            <a:endParaRPr sz="8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0029" y="762000"/>
            <a:ext cx="808482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25" dirty="0">
                <a:solidFill>
                  <a:srgbClr val="000000"/>
                </a:solidFill>
              </a:rPr>
              <a:t>Available</a:t>
            </a:r>
            <a:r>
              <a:rPr sz="8400" spc="-85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Registers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74800" y="3543300"/>
            <a:ext cx="9880600" cy="41226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635000" algn="l"/>
              </a:tabLst>
            </a:pPr>
            <a:r>
              <a:rPr sz="4200" dirty="0">
                <a:latin typeface="Gill Sans MT"/>
                <a:cs typeface="Gill Sans MT"/>
              </a:rPr>
              <a:t>17 </a:t>
            </a:r>
            <a:r>
              <a:rPr sz="4200" spc="-15" dirty="0">
                <a:latin typeface="Gill Sans MT"/>
                <a:cs typeface="Gill Sans MT"/>
              </a:rPr>
              <a:t>registers </a:t>
            </a:r>
            <a:r>
              <a:rPr sz="4200" spc="-5" dirty="0">
                <a:latin typeface="Gill Sans MT"/>
                <a:cs typeface="Gill Sans MT"/>
              </a:rPr>
              <a:t>in all</a:t>
            </a:r>
            <a:endParaRPr sz="4200" dirty="0">
              <a:latin typeface="Gill Sans MT"/>
              <a:cs typeface="Gill Sans MT"/>
            </a:endParaRPr>
          </a:p>
          <a:p>
            <a:pPr marL="1524000" lvl="1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1524000" algn="l"/>
              </a:tabLst>
            </a:pPr>
            <a:r>
              <a:rPr sz="4200" dirty="0">
                <a:latin typeface="Gill Sans MT"/>
                <a:cs typeface="Gill Sans MT"/>
              </a:rPr>
              <a:t>16</a:t>
            </a:r>
            <a:r>
              <a:rPr sz="4200" spc="-43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“general-purpose”</a:t>
            </a:r>
            <a:endParaRPr sz="4200" dirty="0">
              <a:latin typeface="Gill Sans MT"/>
              <a:cs typeface="Gill Sans MT"/>
            </a:endParaRPr>
          </a:p>
          <a:p>
            <a:pPr marL="1524000" lvl="1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1524000" algn="l"/>
              </a:tabLst>
            </a:pPr>
            <a:r>
              <a:rPr sz="4200" dirty="0">
                <a:latin typeface="Gill Sans MT"/>
                <a:cs typeface="Gill Sans MT"/>
              </a:rPr>
              <a:t>1</a:t>
            </a:r>
            <a:r>
              <a:rPr sz="4200" spc="-43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“special-purpose”</a:t>
            </a:r>
            <a:endParaRPr sz="4200" dirty="0">
              <a:latin typeface="Gill Sans MT"/>
              <a:cs typeface="Gill Sans MT"/>
            </a:endParaRPr>
          </a:p>
          <a:p>
            <a:pPr marL="635000" marR="30480" indent="-571500">
              <a:lnSpc>
                <a:spcPts val="4900"/>
              </a:lnSpc>
              <a:spcBef>
                <a:spcPts val="2540"/>
              </a:spcBef>
              <a:buSzPct val="170238"/>
              <a:buChar char="•"/>
              <a:tabLst>
                <a:tab pos="635000" algn="l"/>
                <a:tab pos="1530350" algn="l"/>
                <a:tab pos="7120890" algn="l"/>
              </a:tabLst>
            </a:pPr>
            <a:r>
              <a:rPr sz="4200" spc="-65" dirty="0">
                <a:latin typeface="Gill Sans MT"/>
                <a:cs typeface="Gill Sans MT"/>
              </a:rPr>
              <a:t>F</a:t>
            </a:r>
            <a:r>
              <a:rPr sz="4200" dirty="0">
                <a:latin typeface="Gill Sans MT"/>
                <a:cs typeface="Gill Sans MT"/>
              </a:rPr>
              <a:t>or	</a:t>
            </a:r>
            <a:r>
              <a:rPr sz="4200" spc="-5" dirty="0">
                <a:latin typeface="Gill Sans MT"/>
                <a:cs typeface="Gill Sans MT"/>
              </a:rPr>
              <a:t>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m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ment,</a:t>
            </a:r>
            <a:r>
              <a:rPr sz="4200" spc="-420" dirty="0">
                <a:latin typeface="Gill Sans MT"/>
                <a:cs typeface="Gill Sans MT"/>
              </a:rPr>
              <a:t> </a:t>
            </a:r>
            <a:r>
              <a:rPr sz="4200" spc="-8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wil</a:t>
            </a:r>
            <a:r>
              <a:rPr sz="4200" dirty="0">
                <a:latin typeface="Gill Sans MT"/>
                <a:cs typeface="Gill Sans MT"/>
              </a:rPr>
              <a:t>l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on</a:t>
            </a:r>
            <a:r>
              <a:rPr sz="4200" spc="-40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y	c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-5" dirty="0">
                <a:latin typeface="Gill Sans MT"/>
                <a:cs typeface="Gill Sans MT"/>
              </a:rPr>
              <a:t>si</a:t>
            </a:r>
            <a:r>
              <a:rPr sz="4200" dirty="0">
                <a:latin typeface="Gill Sans MT"/>
                <a:cs typeface="Gill Sans MT"/>
              </a:rPr>
              <a:t>der  </a:t>
            </a:r>
            <a:r>
              <a:rPr sz="4200" spc="-15" dirty="0">
                <a:latin typeface="Gill Sans MT"/>
                <a:cs typeface="Gill Sans MT"/>
              </a:rPr>
              <a:t>registers </a:t>
            </a:r>
            <a:r>
              <a:rPr sz="4200" dirty="0">
                <a:latin typeface="Courier New"/>
                <a:cs typeface="Courier New"/>
              </a:rPr>
              <a:t>r0</a:t>
            </a:r>
            <a:r>
              <a:rPr sz="4200" spc="-1350" dirty="0">
                <a:latin typeface="Courier New"/>
                <a:cs typeface="Courier New"/>
              </a:rPr>
              <a:t> </a:t>
            </a:r>
            <a:r>
              <a:rPr sz="4200" dirty="0">
                <a:latin typeface="Gill Sans MT"/>
                <a:cs typeface="Gill Sans MT"/>
              </a:rPr>
              <a:t>- </a:t>
            </a:r>
            <a:r>
              <a:rPr sz="4200" dirty="0">
                <a:latin typeface="Courier New"/>
                <a:cs typeface="Courier New"/>
              </a:rPr>
              <a:t>r12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786620"/>
            <a:ext cx="12331700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-General purpose: can </a:t>
            </a:r>
            <a:r>
              <a:rPr sz="2200" dirty="0">
                <a:latin typeface="Lucida Sans Unicode"/>
                <a:cs typeface="Lucida Sans Unicode"/>
              </a:rPr>
              <a:t>put </a:t>
            </a:r>
            <a:r>
              <a:rPr sz="2200" spc="-5" dirty="0">
                <a:latin typeface="Lucida Sans Unicode"/>
                <a:cs typeface="Lucida Sans Unicode"/>
              </a:rPr>
              <a:t>values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them and take values </a:t>
            </a:r>
            <a:r>
              <a:rPr sz="2200" dirty="0">
                <a:latin typeface="Lucida Sans Unicode"/>
                <a:cs typeface="Lucida Sans Unicode"/>
              </a:rPr>
              <a:t>out </a:t>
            </a:r>
            <a:r>
              <a:rPr sz="2200" spc="-5" dirty="0">
                <a:latin typeface="Lucida Sans Unicode"/>
                <a:cs typeface="Lucida Sans Unicode"/>
              </a:rPr>
              <a:t>as </a:t>
            </a:r>
            <a:r>
              <a:rPr sz="2200" dirty="0">
                <a:latin typeface="Lucida Sans Unicode"/>
                <a:cs typeface="Lucida Sans Unicode"/>
              </a:rPr>
              <a:t>I</a:t>
            </a:r>
            <a:r>
              <a:rPr sz="2200" spc="5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please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5080">
              <a:lnSpc>
                <a:spcPts val="2600"/>
              </a:lnSpc>
              <a:spcBef>
                <a:spcPts val="100"/>
              </a:spcBef>
              <a:tabLst>
                <a:tab pos="5539105" algn="l"/>
              </a:tabLst>
            </a:pPr>
            <a:r>
              <a:rPr sz="2200" spc="-5" dirty="0">
                <a:latin typeface="Lucida Sans Unicode"/>
                <a:cs typeface="Lucida Sans Unicode"/>
              </a:rPr>
              <a:t>-Special purpose: </a:t>
            </a:r>
            <a:r>
              <a:rPr sz="2200" dirty="0">
                <a:latin typeface="Lucida Sans Unicode"/>
                <a:cs typeface="Lucida Sans Unicode"/>
              </a:rPr>
              <a:t>holding</a:t>
            </a:r>
            <a:r>
              <a:rPr sz="2200" spc="6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certain</a:t>
            </a:r>
            <a:r>
              <a:rPr sz="2200" spc="20" dirty="0">
                <a:latin typeface="Lucida Sans Unicode"/>
                <a:cs typeface="Lucida Sans Unicode"/>
              </a:rPr>
              <a:t> </a:t>
            </a:r>
            <a:r>
              <a:rPr sz="2200" spc="-10" dirty="0">
                <a:latin typeface="Lucida Sans Unicode"/>
                <a:cs typeface="Lucida Sans Unicode"/>
              </a:rPr>
              <a:t>flags.	</a:t>
            </a:r>
            <a:r>
              <a:rPr sz="2200" spc="-5" dirty="0">
                <a:latin typeface="Lucida Sans Unicode"/>
                <a:cs typeface="Lucida Sans Unicode"/>
              </a:rPr>
              <a:t>Can manipulate this, </a:t>
            </a:r>
            <a:r>
              <a:rPr sz="2200" dirty="0">
                <a:latin typeface="Lucida Sans Unicode"/>
                <a:cs typeface="Lucida Sans Unicode"/>
              </a:rPr>
              <a:t>but not in </a:t>
            </a:r>
            <a:r>
              <a:rPr sz="2200" spc="-5" dirty="0">
                <a:latin typeface="Lucida Sans Unicode"/>
                <a:cs typeface="Lucida Sans Unicode"/>
              </a:rPr>
              <a:t>the same way as </a:t>
            </a:r>
            <a:r>
              <a:rPr sz="2200" dirty="0">
                <a:latin typeface="Lucida Sans Unicode"/>
                <a:cs typeface="Lucida Sans Unicode"/>
              </a:rPr>
              <a:t>a  </a:t>
            </a:r>
            <a:r>
              <a:rPr sz="2200" spc="-5" dirty="0">
                <a:latin typeface="Lucida Sans Unicode"/>
                <a:cs typeface="Lucida Sans Unicode"/>
              </a:rPr>
              <a:t>general-purpose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register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653" y="762000"/>
            <a:ext cx="41160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5" dirty="0">
                <a:solidFill>
                  <a:srgbClr val="000000"/>
                </a:solidFill>
              </a:rPr>
              <a:t>Assembly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596900" y="3213991"/>
            <a:ext cx="11811000" cy="2867451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609600" marR="1172210" indent="-571500">
              <a:lnSpc>
                <a:spcPts val="4800"/>
              </a:lnSpc>
              <a:spcBef>
                <a:spcPts val="459"/>
              </a:spcBef>
              <a:buSzPct val="170238"/>
              <a:buChar char="•"/>
              <a:tabLst>
                <a:tab pos="609600" algn="l"/>
              </a:tabLst>
            </a:pPr>
            <a:r>
              <a:rPr sz="4000" dirty="0">
                <a:latin typeface="Gill Sans MT"/>
                <a:cs typeface="Gill Sans MT"/>
              </a:rPr>
              <a:t>The </a:t>
            </a:r>
            <a:r>
              <a:rPr sz="4000" spc="-5" dirty="0">
                <a:latin typeface="Gill Sans MT"/>
                <a:cs typeface="Gill Sans MT"/>
              </a:rPr>
              <a:t>code that </a:t>
            </a:r>
            <a:r>
              <a:rPr sz="4000" spc="-30" dirty="0">
                <a:latin typeface="Gill Sans MT"/>
                <a:cs typeface="Gill Sans MT"/>
              </a:rPr>
              <a:t>you </a:t>
            </a:r>
            <a:r>
              <a:rPr sz="4000" dirty="0">
                <a:latin typeface="Gill Sans MT"/>
                <a:cs typeface="Gill Sans MT"/>
              </a:rPr>
              <a:t>see </a:t>
            </a:r>
            <a:r>
              <a:rPr sz="4000" spc="-10" dirty="0">
                <a:latin typeface="Gill Sans MT"/>
                <a:cs typeface="Gill Sans MT"/>
              </a:rPr>
              <a:t>below </a:t>
            </a:r>
            <a:r>
              <a:rPr sz="4000" spc="-5" dirty="0">
                <a:latin typeface="Gill Sans MT"/>
                <a:cs typeface="Gill Sans MT"/>
              </a:rPr>
              <a:t>is </a:t>
            </a:r>
            <a:r>
              <a:rPr sz="4000" i="1" spc="-5" dirty="0">
                <a:latin typeface="Gill Sans MT"/>
                <a:cs typeface="Gill Sans MT"/>
              </a:rPr>
              <a:t>ARM</a:t>
            </a:r>
            <a:r>
              <a:rPr lang="en-US" sz="4000" i="1" spc="-5" dirty="0">
                <a:latin typeface="Gill Sans MT"/>
                <a:cs typeface="Gill Sans MT"/>
              </a:rPr>
              <a:t> </a:t>
            </a:r>
            <a:r>
              <a:rPr sz="4000" i="1" spc="-5" dirty="0">
                <a:latin typeface="Gill Sans MT"/>
                <a:cs typeface="Gill Sans MT"/>
              </a:rPr>
              <a:t>assembly</a:t>
            </a:r>
            <a:endParaRPr sz="4000" dirty="0">
              <a:latin typeface="Gill Sans MT"/>
              <a:cs typeface="Gill Sans MT"/>
            </a:endParaRPr>
          </a:p>
          <a:p>
            <a:pPr marL="609600" marR="17780" indent="-571500">
              <a:lnSpc>
                <a:spcPts val="4900"/>
              </a:lnSpc>
              <a:spcBef>
                <a:spcPts val="2420"/>
              </a:spcBef>
              <a:buSzPct val="170238"/>
              <a:buChar char="•"/>
              <a:tabLst>
                <a:tab pos="609600" algn="l"/>
                <a:tab pos="1890395" algn="l"/>
                <a:tab pos="2453005" algn="l"/>
                <a:tab pos="2786380" algn="l"/>
                <a:tab pos="3272790" algn="l"/>
                <a:tab pos="5153025" algn="l"/>
                <a:tab pos="6337935" algn="l"/>
                <a:tab pos="6889750" algn="l"/>
                <a:tab pos="7265670" algn="l"/>
              </a:tabLst>
            </a:pPr>
            <a:r>
              <a:rPr sz="4000" spc="-10" dirty="0">
                <a:latin typeface="Gill Sans MT"/>
                <a:cs typeface="Gill Sans MT"/>
              </a:rPr>
              <a:t>Assembly	</a:t>
            </a:r>
            <a:r>
              <a:rPr sz="4000" spc="-5" dirty="0">
                <a:latin typeface="Gill Sans MT"/>
                <a:cs typeface="Gill Sans MT"/>
              </a:rPr>
              <a:t>is	*almost* what the machine</a:t>
            </a:r>
            <a:r>
              <a:rPr lang="en-US" sz="4000" spc="-5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sees.</a:t>
            </a:r>
            <a:r>
              <a:rPr lang="en-US" sz="4000" spc="-5" dirty="0">
                <a:latin typeface="Gill Sans MT"/>
                <a:cs typeface="Gill Sans MT"/>
              </a:rPr>
              <a:t> </a:t>
            </a:r>
            <a:r>
              <a:rPr sz="4000" spc="-25" dirty="0">
                <a:latin typeface="Gill Sans MT"/>
                <a:cs typeface="Gill Sans MT"/>
              </a:rPr>
              <a:t>For</a:t>
            </a:r>
            <a:r>
              <a:rPr lang="en-US" sz="4000" spc="-25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the most </a:t>
            </a:r>
            <a:r>
              <a:rPr sz="4000" spc="15" dirty="0">
                <a:latin typeface="Gill Sans MT"/>
                <a:cs typeface="Gill Sans MT"/>
              </a:rPr>
              <a:t>part,</a:t>
            </a:r>
            <a:r>
              <a:rPr sz="4000" spc="-405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it</a:t>
            </a:r>
            <a:r>
              <a:rPr sz="4000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is</a:t>
            </a:r>
            <a:r>
              <a:rPr lang="en-US" sz="4000" spc="-5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a</a:t>
            </a:r>
            <a:r>
              <a:rPr lang="en-US" sz="4000" dirty="0">
                <a:latin typeface="Gill Sans MT"/>
                <a:cs typeface="Gill Sans MT"/>
              </a:rPr>
              <a:t> </a:t>
            </a:r>
            <a:r>
              <a:rPr sz="4000" spc="-15" dirty="0">
                <a:latin typeface="Gill Sans MT"/>
                <a:cs typeface="Gill Sans MT"/>
              </a:rPr>
              <a:t>direct</a:t>
            </a:r>
            <a:r>
              <a:rPr lang="en-US" sz="4000" spc="-15" dirty="0">
                <a:latin typeface="Gill Sans MT"/>
                <a:cs typeface="Gill Sans MT"/>
              </a:rPr>
              <a:t> </a:t>
            </a:r>
            <a:r>
              <a:rPr sz="4000" spc="-5" dirty="0">
                <a:latin typeface="Gill Sans MT"/>
                <a:cs typeface="Gill Sans MT"/>
              </a:rPr>
              <a:t>translation</a:t>
            </a:r>
            <a:r>
              <a:rPr sz="4000" spc="5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to</a:t>
            </a:r>
            <a:r>
              <a:rPr sz="4000" spc="10" dirty="0">
                <a:latin typeface="Gill Sans MT"/>
                <a:cs typeface="Gill Sans MT"/>
              </a:rPr>
              <a:t> </a:t>
            </a:r>
            <a:r>
              <a:rPr sz="4000" spc="20" dirty="0">
                <a:latin typeface="Gill Sans MT"/>
                <a:cs typeface="Gill Sans MT"/>
              </a:rPr>
              <a:t>binary</a:t>
            </a:r>
            <a:r>
              <a:rPr lang="en-US" sz="4000" spc="20" dirty="0">
                <a:latin typeface="Gill Sans MT"/>
                <a:cs typeface="Gill Sans MT"/>
              </a:rPr>
              <a:t> </a:t>
            </a:r>
            <a:r>
              <a:rPr sz="4000" spc="-30" dirty="0">
                <a:latin typeface="Gill Sans MT"/>
                <a:cs typeface="Gill Sans MT"/>
              </a:rPr>
              <a:t>from</a:t>
            </a:r>
            <a:r>
              <a:rPr lang="en-US" sz="4000" spc="-30" dirty="0">
                <a:latin typeface="Gill Sans MT"/>
                <a:cs typeface="Gill Sans MT"/>
              </a:rPr>
              <a:t> </a:t>
            </a:r>
            <a:r>
              <a:rPr sz="4000" spc="-25" dirty="0">
                <a:latin typeface="Gill Sans MT"/>
                <a:cs typeface="Gill Sans MT"/>
              </a:rPr>
              <a:t>here </a:t>
            </a:r>
            <a:r>
              <a:rPr sz="4000" spc="-10" dirty="0">
                <a:latin typeface="Gill Sans MT"/>
                <a:cs typeface="Gill Sans MT"/>
              </a:rPr>
              <a:t>(known</a:t>
            </a:r>
            <a:r>
              <a:rPr sz="4000" spc="-65" dirty="0">
                <a:latin typeface="Gill Sans MT"/>
                <a:cs typeface="Gill Sans MT"/>
              </a:rPr>
              <a:t> </a:t>
            </a:r>
            <a:r>
              <a:rPr sz="4000" dirty="0">
                <a:latin typeface="Gill Sans MT"/>
                <a:cs typeface="Gill Sans MT"/>
              </a:rPr>
              <a:t>as</a:t>
            </a:r>
            <a:r>
              <a:rPr lang="en-US" sz="4000" dirty="0">
                <a:latin typeface="Gill Sans MT"/>
                <a:cs typeface="Gill Sans MT"/>
              </a:rPr>
              <a:t> </a:t>
            </a:r>
            <a:r>
              <a:rPr sz="4000" i="1" spc="5" dirty="0">
                <a:latin typeface="Gill Sans MT"/>
                <a:cs typeface="Gill Sans MT"/>
              </a:rPr>
              <a:t>machine</a:t>
            </a:r>
            <a:r>
              <a:rPr lang="en-US" sz="4000" i="1" spc="5" dirty="0">
                <a:latin typeface="Gill Sans MT"/>
                <a:cs typeface="Gill Sans MT"/>
              </a:rPr>
              <a:t> </a:t>
            </a:r>
            <a:r>
              <a:rPr sz="4000" i="1" spc="-5" dirty="0">
                <a:latin typeface="Gill Sans MT"/>
                <a:cs typeface="Gill Sans MT"/>
              </a:rPr>
              <a:t>code)</a:t>
            </a:r>
            <a:endParaRPr sz="40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435850"/>
            <a:ext cx="13004800" cy="38100"/>
          </a:xfrm>
          <a:custGeom>
            <a:avLst/>
            <a:gdLst/>
            <a:ahLst/>
            <a:cxnLst/>
            <a:rect l="l" t="t" r="r" b="b"/>
            <a:pathLst>
              <a:path w="13004800" h="38100">
                <a:moveTo>
                  <a:pt x="0" y="38101"/>
                </a:moveTo>
                <a:lnTo>
                  <a:pt x="0" y="0"/>
                </a:lnTo>
                <a:lnTo>
                  <a:pt x="13004799" y="0"/>
                </a:lnTo>
                <a:lnTo>
                  <a:pt x="13004800" y="38101"/>
                </a:lnTo>
                <a:lnTo>
                  <a:pt x="0" y="38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210050" y="7709334"/>
          <a:ext cx="454406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9786620"/>
            <a:ext cx="12723495" cy="10210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  <a:tabLst>
                <a:tab pos="1882139" algn="l"/>
                <a:tab pos="5835650" algn="l"/>
              </a:tabLst>
            </a:pPr>
            <a:r>
              <a:rPr sz="2200" spc="-5" dirty="0">
                <a:latin typeface="Lucida Sans Unicode"/>
                <a:cs typeface="Lucida Sans Unicode"/>
              </a:rPr>
              <a:t>-More </a:t>
            </a:r>
            <a:r>
              <a:rPr sz="2200" dirty="0">
                <a:latin typeface="Lucida Sans Unicode"/>
                <a:cs typeface="Lucida Sans Unicode"/>
              </a:rPr>
              <a:t>on why I </a:t>
            </a:r>
            <a:r>
              <a:rPr sz="2200" spc="-5" dirty="0">
                <a:latin typeface="Lucida Sans Unicode"/>
                <a:cs typeface="Lucida Sans Unicode"/>
              </a:rPr>
              <a:t>said </a:t>
            </a:r>
            <a:r>
              <a:rPr sz="2200" spc="10" dirty="0">
                <a:latin typeface="Lucida Sans Unicode"/>
                <a:cs typeface="Lucida Sans Unicode"/>
              </a:rPr>
              <a:t>“the </a:t>
            </a:r>
            <a:r>
              <a:rPr sz="2200" dirty="0">
                <a:latin typeface="Lucida Sans Unicode"/>
                <a:cs typeface="Lucida Sans Unicode"/>
              </a:rPr>
              <a:t>most</a:t>
            </a:r>
            <a:r>
              <a:rPr sz="2200" spc="40" dirty="0">
                <a:latin typeface="Lucida Sans Unicode"/>
                <a:cs typeface="Lucida Sans Unicode"/>
              </a:rPr>
              <a:t> </a:t>
            </a:r>
            <a:r>
              <a:rPr sz="2200" spc="5" dirty="0">
                <a:latin typeface="Lucida Sans Unicode"/>
                <a:cs typeface="Lucida Sans Unicode"/>
              </a:rPr>
              <a:t>part” </a:t>
            </a:r>
            <a:r>
              <a:rPr sz="2200" spc="-5" dirty="0">
                <a:latin typeface="Lucida Sans Unicode"/>
                <a:cs typeface="Lucida Sans Unicode"/>
              </a:rPr>
              <a:t>later.</a:t>
            </a:r>
            <a:r>
              <a:rPr lang="en-US" sz="2200" spc="-5" dirty="0">
                <a:latin typeface="Lucida Sans Unicode"/>
                <a:cs typeface="Lucida Sans Unicode"/>
              </a:rPr>
              <a:t> </a:t>
            </a:r>
            <a:r>
              <a:rPr sz="2200" spc="-5" dirty="0" err="1">
                <a:latin typeface="Lucida Sans Unicode"/>
                <a:cs typeface="Lucida Sans Unicode"/>
              </a:rPr>
              <a:t>Psuedo</a:t>
            </a:r>
            <a:r>
              <a:rPr lang="en-US" sz="2200" spc="-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instructions are translated to other  instructions.</a:t>
            </a:r>
            <a:r>
              <a:rPr lang="en-US" sz="2200" spc="-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Branches also need calculation to </a:t>
            </a:r>
            <a:r>
              <a:rPr sz="2200" dirty="0">
                <a:latin typeface="Lucida Sans Unicode"/>
                <a:cs typeface="Lucida Sans Unicode"/>
              </a:rPr>
              <a:t>occur (for </a:t>
            </a:r>
            <a:r>
              <a:rPr sz="2200" spc="-5" dirty="0">
                <a:latin typeface="Lucida Sans Unicode"/>
                <a:cs typeface="Lucida Sans Unicode"/>
              </a:rPr>
              <a:t>labels), and there are caveats about  the instruction immediately after </a:t>
            </a:r>
            <a:r>
              <a:rPr sz="2200" dirty="0">
                <a:latin typeface="Lucida Sans Unicode"/>
                <a:cs typeface="Lucida Sans Unicode"/>
              </a:rPr>
              <a:t>a</a:t>
            </a:r>
            <a:r>
              <a:rPr sz="2200" spc="1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branch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281351" y="0"/>
            <a:ext cx="444246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760" dirty="0">
                <a:solidFill>
                  <a:srgbClr val="000000"/>
                </a:solidFill>
              </a:rPr>
              <a:t>W</a:t>
            </a:r>
            <a:r>
              <a:rPr sz="8400" dirty="0">
                <a:solidFill>
                  <a:srgbClr val="000000"/>
                </a:solidFill>
              </a:rPr>
              <a:t>o</a:t>
            </a:r>
            <a:r>
              <a:rPr sz="8400" spc="45" dirty="0">
                <a:solidFill>
                  <a:srgbClr val="000000"/>
                </a:solidFill>
              </a:rPr>
              <a:t>rkfl</a:t>
            </a:r>
            <a:r>
              <a:rPr sz="8400" spc="-10" dirty="0">
                <a:solidFill>
                  <a:srgbClr val="000000"/>
                </a:solidFill>
              </a:rPr>
              <a:t>o</a:t>
            </a:r>
            <a:r>
              <a:rPr sz="8400" dirty="0">
                <a:solidFill>
                  <a:srgbClr val="000000"/>
                </a:solidFill>
              </a:rPr>
              <a:t>w</a:t>
            </a:r>
            <a:endParaRPr sz="8400"/>
          </a:p>
        </p:txBody>
      </p:sp>
      <p:grpSp>
        <p:nvGrpSpPr>
          <p:cNvPr id="3" name="object 3"/>
          <p:cNvGrpSpPr/>
          <p:nvPr/>
        </p:nvGrpSpPr>
        <p:grpSpPr>
          <a:xfrm>
            <a:off x="6418579" y="4686300"/>
            <a:ext cx="167640" cy="2762250"/>
            <a:chOff x="6418579" y="4686300"/>
            <a:chExt cx="167640" cy="2762250"/>
          </a:xfrm>
        </p:grpSpPr>
        <p:sp>
          <p:nvSpPr>
            <p:cNvPr id="4" name="object 4"/>
            <p:cNvSpPr/>
            <p:nvPr/>
          </p:nvSpPr>
          <p:spPr>
            <a:xfrm>
              <a:off x="6502398" y="4686300"/>
              <a:ext cx="0" cy="2655570"/>
            </a:xfrm>
            <a:custGeom>
              <a:avLst/>
              <a:gdLst/>
              <a:ahLst/>
              <a:cxnLst/>
              <a:rect l="l" t="t" r="r" b="b"/>
              <a:pathLst>
                <a:path h="2655570">
                  <a:moveTo>
                    <a:pt x="1" y="2655112"/>
                  </a:moveTo>
                  <a:lnTo>
                    <a:pt x="1" y="2636062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18579" y="7280452"/>
              <a:ext cx="167640" cy="16764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22994" y="5391150"/>
            <a:ext cx="554291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1616710">
              <a:lnSpc>
                <a:spcPts val="4900"/>
              </a:lnSpc>
              <a:spcBef>
                <a:spcPts val="380"/>
              </a:spcBef>
              <a:tabLst>
                <a:tab pos="3450590" algn="l"/>
              </a:tabLst>
            </a:pPr>
            <a:r>
              <a:rPr sz="4200" spc="-5" dirty="0">
                <a:latin typeface="Gill Sans MT"/>
                <a:cs typeface="Gill Sans MT"/>
              </a:rPr>
              <a:t>Assembler  (</a:t>
            </a:r>
            <a:r>
              <a:rPr sz="4200" dirty="0">
                <a:latin typeface="Gill Sans MT"/>
                <a:cs typeface="Gill Sans MT"/>
              </a:rPr>
              <a:t>an</a:t>
            </a:r>
            <a:r>
              <a:rPr sz="4200" spc="-5" dirty="0">
                <a:latin typeface="Gill Sans MT"/>
                <a:cs typeface="Gill Sans MT"/>
              </a:rPr>
              <a:t>al</a:t>
            </a:r>
            <a:r>
              <a:rPr sz="4200" dirty="0">
                <a:latin typeface="Gill Sans MT"/>
                <a:cs typeface="Gill Sans MT"/>
              </a:rPr>
              <a:t>o</a:t>
            </a:r>
            <a:r>
              <a:rPr sz="4200" spc="-45" dirty="0">
                <a:latin typeface="Gill Sans MT"/>
                <a:cs typeface="Gill Sans MT"/>
              </a:rPr>
              <a:t>g</a:t>
            </a:r>
            <a:r>
              <a:rPr sz="4200" dirty="0">
                <a:latin typeface="Gill Sans MT"/>
                <a:cs typeface="Gill Sans MT"/>
              </a:rPr>
              <a:t>ous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c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mpi</a:t>
            </a:r>
            <a:r>
              <a:rPr sz="4200" spc="-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er)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7100" y="7505700"/>
            <a:ext cx="3530600" cy="19050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9390">
              <a:lnSpc>
                <a:spcPct val="100000"/>
              </a:lnSpc>
            </a:pPr>
            <a:r>
              <a:rPr sz="4200" dirty="0">
                <a:latin typeface="Gill Sans MT"/>
                <a:cs typeface="Gill Sans MT"/>
              </a:rPr>
              <a:t>Machine</a:t>
            </a:r>
            <a:r>
              <a:rPr sz="4200" spc="-9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Code</a:t>
            </a:r>
            <a:endParaRPr sz="4200">
              <a:latin typeface="Gill Sans MT"/>
              <a:cs typeface="Gill Sans MT"/>
            </a:endParaRPr>
          </a:p>
          <a:p>
            <a:pPr marL="152400">
              <a:lnSpc>
                <a:spcPct val="100000"/>
              </a:lnSpc>
              <a:spcBef>
                <a:spcPts val="3060"/>
              </a:spcBef>
            </a:pPr>
            <a:r>
              <a:rPr sz="4200" dirty="0">
                <a:latin typeface="Courier New"/>
                <a:cs typeface="Courier New"/>
              </a:rPr>
              <a:t>001101....</a:t>
            </a:r>
            <a:endParaRPr sz="420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683404"/>
              </p:ext>
            </p:extLst>
          </p:nvPr>
        </p:nvGraphicFramePr>
        <p:xfrm>
          <a:off x="3733800" y="1638300"/>
          <a:ext cx="5537198" cy="30479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87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76083">
                <a:tc gridSpan="4"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sz="4200" spc="-10" dirty="0">
                          <a:latin typeface="Gill Sans MT"/>
                          <a:cs typeface="Gill Sans MT"/>
                        </a:rPr>
                        <a:t>Assembly</a:t>
                      </a:r>
                      <a:endParaRPr sz="4200">
                        <a:latin typeface="Gill Sans MT"/>
                        <a:cs typeface="Gill Sans MT"/>
                      </a:endParaRPr>
                    </a:p>
                  </a:txBody>
                  <a:tcPr marL="0" marR="0" marT="88900" marB="0"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1916">
                <a:tc>
                  <a:txBody>
                    <a:bodyPr/>
                    <a:lstStyle/>
                    <a:p>
                      <a:pPr marL="508000" marR="152400" algn="just">
                        <a:lnSpc>
                          <a:spcPts val="4800"/>
                        </a:lnSpc>
                        <a:spcBef>
                          <a:spcPts val="1475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  mov  add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</a:txBody>
                  <a:tcPr marL="0" marR="0" marT="18732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920"/>
                        </a:lnSpc>
                        <a:spcBef>
                          <a:spcPts val="1115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80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14160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920"/>
                        </a:lnSpc>
                        <a:spcBef>
                          <a:spcPts val="1115"/>
                        </a:spcBef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80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141605" marB="0"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 dirty="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4600" dirty="0">
                        <a:latin typeface="Times New Roman"/>
                        <a:cs typeface="Times New Roman"/>
                      </a:endParaRPr>
                    </a:p>
                    <a:p>
                      <a:pPr marL="160020">
                        <a:lnSpc>
                          <a:spcPct val="10000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</a:p>
                  </a:txBody>
                  <a:tcPr marL="0" marR="0" marT="0" marB="0"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8579" y="254000"/>
            <a:ext cx="62877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dirty="0">
                <a:solidFill>
                  <a:srgbClr val="000000"/>
                </a:solidFill>
              </a:rPr>
              <a:t>Machine</a:t>
            </a:r>
            <a:r>
              <a:rPr sz="8400" spc="-95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Code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3644900"/>
            <a:ext cx="10068560" cy="22910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407034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1681480" algn="l"/>
                <a:tab pos="2151380" algn="l"/>
                <a:tab pos="3865245" algn="l"/>
                <a:tab pos="6009640" algn="l"/>
                <a:tab pos="7753350" algn="l"/>
              </a:tabLst>
            </a:pPr>
            <a:r>
              <a:rPr sz="4200" dirty="0">
                <a:latin typeface="Gill Sans MT"/>
                <a:cs typeface="Gill Sans MT"/>
              </a:rPr>
              <a:t>This	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dirty="0">
                <a:latin typeface="Gill Sans MT"/>
                <a:cs typeface="Gill Sans MT"/>
              </a:rPr>
              <a:t>s	</a:t>
            </a:r>
            <a:r>
              <a:rPr sz="4200" spc="-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t</a:t>
            </a:r>
            <a:r>
              <a:rPr sz="4200" spc="-5" dirty="0">
                <a:latin typeface="Gill Sans MT"/>
                <a:cs typeface="Gill Sans MT"/>
              </a:rPr>
              <a:t> 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p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oce</a:t>
            </a:r>
            <a:r>
              <a:rPr sz="4200" spc="-5" dirty="0">
                <a:latin typeface="Gill Sans MT"/>
                <a:cs typeface="Gill Sans MT"/>
              </a:rPr>
              <a:t>s</a:t>
            </a:r>
            <a:r>
              <a:rPr sz="4200" dirty="0">
                <a:latin typeface="Gill Sans MT"/>
                <a:cs typeface="Gill Sans MT"/>
              </a:rPr>
              <a:t>s	actu</a:t>
            </a:r>
            <a:r>
              <a:rPr sz="4200" spc="-5" dirty="0">
                <a:latin typeface="Gill Sans MT"/>
                <a:cs typeface="Gill Sans MT"/>
              </a:rPr>
              <a:t>al</a:t>
            </a:r>
            <a:r>
              <a:rPr sz="4200" spc="-45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y	e</a:t>
            </a:r>
            <a:r>
              <a:rPr sz="4200" spc="-130" dirty="0">
                <a:latin typeface="Gill Sans MT"/>
                <a:cs typeface="Gill Sans MT"/>
              </a:rPr>
              <a:t>x</a:t>
            </a:r>
            <a:r>
              <a:rPr sz="4200" dirty="0">
                <a:latin typeface="Gill Sans MT"/>
                <a:cs typeface="Gill Sans MT"/>
              </a:rPr>
              <a:t>ecutes  and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accepts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as	</a:t>
            </a:r>
            <a:r>
              <a:rPr sz="4200" spc="-5" dirty="0">
                <a:latin typeface="Gill Sans MT"/>
                <a:cs typeface="Gill Sans MT"/>
              </a:rPr>
              <a:t>input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22300" algn="l"/>
                <a:tab pos="1764664" algn="l"/>
                <a:tab pos="4716780" algn="l"/>
              </a:tabLst>
            </a:pPr>
            <a:r>
              <a:rPr sz="4200" spc="-5" dirty="0">
                <a:latin typeface="Gill Sans MT"/>
                <a:cs typeface="Gill Sans MT"/>
              </a:rPr>
              <a:t>Each	instruction</a:t>
            </a:r>
            <a:r>
              <a:rPr sz="4200" spc="1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is	</a:t>
            </a:r>
            <a:r>
              <a:rPr sz="4200" spc="-20" dirty="0">
                <a:latin typeface="Gill Sans MT"/>
                <a:cs typeface="Gill Sans MT"/>
              </a:rPr>
              <a:t>represented </a:t>
            </a:r>
            <a:r>
              <a:rPr sz="4200" spc="-5" dirty="0">
                <a:latin typeface="Gill Sans MT"/>
                <a:cs typeface="Gill Sans MT"/>
              </a:rPr>
              <a:t>with </a:t>
            </a:r>
            <a:r>
              <a:rPr sz="4200" dirty="0">
                <a:latin typeface="Gill Sans MT"/>
                <a:cs typeface="Gill Sans MT"/>
              </a:rPr>
              <a:t>32</a:t>
            </a:r>
            <a:r>
              <a:rPr sz="4200" spc="-3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bits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766050"/>
            <a:ext cx="13004800" cy="38100"/>
          </a:xfrm>
          <a:custGeom>
            <a:avLst/>
            <a:gdLst/>
            <a:ahLst/>
            <a:cxnLst/>
            <a:rect l="l" t="t" r="r" b="b"/>
            <a:pathLst>
              <a:path w="13004800" h="38100">
                <a:moveTo>
                  <a:pt x="0" y="38101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38101"/>
                </a:lnTo>
                <a:lnTo>
                  <a:pt x="0" y="3810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241800" y="8343900"/>
            <a:ext cx="450659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Courier New"/>
                <a:cs typeface="Courier New"/>
              </a:rPr>
              <a:t>add r2, r0,</a:t>
            </a:r>
            <a:r>
              <a:rPr sz="4200" spc="-9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9786620"/>
            <a:ext cx="12611735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-Converting to machine </a:t>
            </a:r>
            <a:r>
              <a:rPr sz="2200" dirty="0">
                <a:latin typeface="Lucida Sans Unicode"/>
                <a:cs typeface="Lucida Sans Unicode"/>
              </a:rPr>
              <a:t>code is </a:t>
            </a:r>
            <a:r>
              <a:rPr sz="2200" spc="-5" dirty="0">
                <a:latin typeface="Lucida Sans Unicode"/>
                <a:cs typeface="Lucida Sans Unicode"/>
              </a:rPr>
              <a:t>mostly one-to-one: </a:t>
            </a:r>
            <a:r>
              <a:rPr sz="2200" dirty="0">
                <a:latin typeface="Lucida Sans Unicode"/>
                <a:cs typeface="Lucida Sans Unicode"/>
              </a:rPr>
              <a:t>just put </a:t>
            </a:r>
            <a:r>
              <a:rPr sz="2200" spc="-5" dirty="0">
                <a:latin typeface="Lucida Sans Unicode"/>
                <a:cs typeface="Lucida Sans Unicode"/>
              </a:rPr>
              <a:t>the right bits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 right</a:t>
            </a:r>
            <a:r>
              <a:rPr sz="2200" spc="1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places</a:t>
            </a:r>
            <a:endParaRPr sz="2200" dirty="0">
              <a:latin typeface="Lucida Sans Unicode"/>
              <a:cs typeface="Lucida Sans Unicode"/>
            </a:endParaRPr>
          </a:p>
          <a:p>
            <a:pPr marL="12700" marR="838200">
              <a:lnSpc>
                <a:spcPts val="26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-There are </a:t>
            </a:r>
            <a:r>
              <a:rPr sz="2200" dirty="0">
                <a:latin typeface="Lucida Sans Unicode"/>
                <a:cs typeface="Lucida Sans Unicode"/>
              </a:rPr>
              <a:t>some </a:t>
            </a:r>
            <a:r>
              <a:rPr sz="2200" spc="-5" dirty="0">
                <a:latin typeface="Lucida Sans Unicode"/>
                <a:cs typeface="Lucida Sans Unicode"/>
              </a:rPr>
              <a:t>exceptions where </a:t>
            </a:r>
            <a:r>
              <a:rPr sz="2200" dirty="0">
                <a:latin typeface="Lucida Sans Unicode"/>
                <a:cs typeface="Lucida Sans Unicode"/>
              </a:rPr>
              <a:t>we </a:t>
            </a:r>
            <a:r>
              <a:rPr sz="2200" spc="-5" dirty="0">
                <a:latin typeface="Lucida Sans Unicode"/>
                <a:cs typeface="Lucida Sans Unicode"/>
              </a:rPr>
              <a:t>have to </a:t>
            </a:r>
            <a:r>
              <a:rPr sz="2200" dirty="0">
                <a:latin typeface="Lucida Sans Unicode"/>
                <a:cs typeface="Lucida Sans Unicode"/>
              </a:rPr>
              <a:t>be a bit </a:t>
            </a:r>
            <a:r>
              <a:rPr sz="2200" spc="-5" dirty="0">
                <a:latin typeface="Lucida Sans Unicode"/>
                <a:cs typeface="Lucida Sans Unicode"/>
              </a:rPr>
              <a:t>smarter, </a:t>
            </a:r>
            <a:r>
              <a:rPr sz="2200" dirty="0">
                <a:latin typeface="Lucida Sans Unicode"/>
                <a:cs typeface="Lucida Sans Unicode"/>
              </a:rPr>
              <a:t>but not much </a:t>
            </a:r>
            <a:r>
              <a:rPr sz="2200" spc="-5" dirty="0">
                <a:latin typeface="Lucida Sans Unicode"/>
                <a:cs typeface="Lucida Sans Unicode"/>
              </a:rPr>
              <a:t>smarter.  Assemblers are </a:t>
            </a:r>
            <a:r>
              <a:rPr sz="2200" dirty="0">
                <a:latin typeface="Lucida Sans Unicode"/>
                <a:cs typeface="Lucida Sans Unicode"/>
              </a:rPr>
              <a:t>nowhere near </a:t>
            </a:r>
            <a:r>
              <a:rPr sz="2200" spc="-5" dirty="0">
                <a:latin typeface="Lucida Sans Unicode"/>
                <a:cs typeface="Lucida Sans Unicode"/>
              </a:rPr>
              <a:t>as complex as compilers.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7400" y="5791200"/>
              <a:ext cx="2667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4" name="object 14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15900" y="5689600"/>
            <a:ext cx="6311900" cy="3873500"/>
            <a:chOff x="215900" y="5689600"/>
            <a:chExt cx="6311900" cy="3873500"/>
          </a:xfrm>
        </p:grpSpPr>
        <p:sp>
          <p:nvSpPr>
            <p:cNvPr id="20" name="object 20"/>
            <p:cNvSpPr/>
            <p:nvPr/>
          </p:nvSpPr>
          <p:spPr>
            <a:xfrm>
              <a:off x="215900" y="5689600"/>
              <a:ext cx="6311900" cy="38735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76500" y="6832600"/>
              <a:ext cx="1803400" cy="5588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4800" y="7632700"/>
              <a:ext cx="6121400" cy="1397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15900" y="5689600"/>
            <a:ext cx="63119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4600">
              <a:latin typeface="Times New Roman"/>
              <a:cs typeface="Times New Roman"/>
            </a:endParaRPr>
          </a:p>
          <a:p>
            <a:pPr algn="ctr">
              <a:lnSpc>
                <a:spcPts val="4700"/>
              </a:lnSpc>
              <a:spcBef>
                <a:spcPts val="271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92100" y="533400"/>
            <a:ext cx="5803900" cy="1866900"/>
            <a:chOff x="292100" y="533400"/>
            <a:chExt cx="5803900" cy="1866900"/>
          </a:xfrm>
        </p:grpSpPr>
        <p:sp>
          <p:nvSpPr>
            <p:cNvPr id="25" name="object 25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8300" y="1485900"/>
              <a:ext cx="5638800" cy="1397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92100" y="533400"/>
            <a:ext cx="58039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4300" y="9837420"/>
            <a:ext cx="52311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-All the hardware, before</a:t>
            </a:r>
            <a:r>
              <a:rPr sz="2200" spc="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initialization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05800" y="4457700"/>
            <a:ext cx="3898900" cy="1892300"/>
            <a:chOff x="8305800" y="4457700"/>
            <a:chExt cx="3898900" cy="18923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318500" y="4470400"/>
              <a:ext cx="3873500" cy="1866900"/>
            </a:xfrm>
            <a:custGeom>
              <a:avLst/>
              <a:gdLst/>
              <a:ahLst/>
              <a:cxnLst/>
              <a:rect l="l" t="t" r="r" b="b"/>
              <a:pathLst>
                <a:path w="3873500" h="1866900">
                  <a:moveTo>
                    <a:pt x="0" y="0"/>
                  </a:moveTo>
                  <a:lnTo>
                    <a:pt x="3873500" y="0"/>
                  </a:lnTo>
                  <a:lnTo>
                    <a:pt x="38735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31200" y="4483100"/>
            <a:ext cx="3848100" cy="175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>
              <a:lnSpc>
                <a:spcPts val="4700"/>
              </a:lnSpc>
              <a:spcBef>
                <a:spcPts val="100"/>
              </a:spcBef>
              <a:tabLst>
                <a:tab pos="19907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174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5" name="object 1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3200" y="5676900"/>
            <a:ext cx="6591300" cy="3898900"/>
            <a:chOff x="203200" y="5676900"/>
            <a:chExt cx="6591300" cy="3898900"/>
          </a:xfrm>
        </p:grpSpPr>
        <p:sp>
          <p:nvSpPr>
            <p:cNvPr id="21" name="object 21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900" y="5689600"/>
              <a:ext cx="6565900" cy="3873500"/>
            </a:xfrm>
            <a:custGeom>
              <a:avLst/>
              <a:gdLst/>
              <a:ahLst/>
              <a:cxnLst/>
              <a:rect l="l" t="t" r="r" b="b"/>
              <a:pathLst>
                <a:path w="6565900" h="3873500">
                  <a:moveTo>
                    <a:pt x="0" y="0"/>
                  </a:moveTo>
                  <a:lnTo>
                    <a:pt x="6565900" y="0"/>
                  </a:lnTo>
                  <a:lnTo>
                    <a:pt x="6565900" y="3873500"/>
                  </a:lnTo>
                  <a:lnTo>
                    <a:pt x="0" y="3873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28600" y="6083300"/>
            <a:ext cx="6540500" cy="300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1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8: add r2, r0,</a:t>
            </a:r>
            <a:r>
              <a:rPr sz="4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79400" y="520700"/>
            <a:ext cx="5829300" cy="1892300"/>
            <a:chOff x="279400" y="520700"/>
            <a:chExt cx="5829300" cy="1892300"/>
          </a:xfrm>
        </p:grpSpPr>
        <p:sp>
          <p:nvSpPr>
            <p:cNvPr id="27" name="object 27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100" y="533400"/>
              <a:ext cx="5803900" cy="1866900"/>
            </a:xfrm>
            <a:custGeom>
              <a:avLst/>
              <a:gdLst/>
              <a:ahLst/>
              <a:cxnLst/>
              <a:rect l="l" t="t" r="r" b="b"/>
              <a:pathLst>
                <a:path w="5803900" h="1866900">
                  <a:moveTo>
                    <a:pt x="0" y="0"/>
                  </a:moveTo>
                  <a:lnTo>
                    <a:pt x="5803900" y="0"/>
                  </a:lnTo>
                  <a:lnTo>
                    <a:pt x="58039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31" name="object 31"/>
          <p:cNvSpPr/>
          <p:nvPr/>
        </p:nvSpPr>
        <p:spPr>
          <a:xfrm>
            <a:off x="368300" y="1485900"/>
            <a:ext cx="5638800" cy="139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2900" y="1130300"/>
            <a:ext cx="56546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mov r0,</a:t>
            </a:r>
            <a:r>
              <a:rPr sz="4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4000" y="7226300"/>
            <a:ext cx="4356100" cy="635000"/>
          </a:xfrm>
          <a:custGeom>
            <a:avLst/>
            <a:gdLst/>
            <a:ahLst/>
            <a:cxnLst/>
            <a:rect l="l" t="t" r="r" b="b"/>
            <a:pathLst>
              <a:path w="4356100" h="635000">
                <a:moveTo>
                  <a:pt x="0" y="0"/>
                </a:moveTo>
                <a:lnTo>
                  <a:pt x="4356100" y="0"/>
                </a:lnTo>
                <a:lnTo>
                  <a:pt x="43561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43900" y="5600700"/>
            <a:ext cx="393700" cy="635000"/>
          </a:xfrm>
          <a:custGeom>
            <a:avLst/>
            <a:gdLst/>
            <a:ahLst/>
            <a:cxnLst/>
            <a:rect l="l" t="t" r="r" b="b"/>
            <a:pathLst>
              <a:path w="393700" h="635000">
                <a:moveTo>
                  <a:pt x="0" y="0"/>
                </a:moveTo>
                <a:lnTo>
                  <a:pt x="393700" y="0"/>
                </a:lnTo>
                <a:lnTo>
                  <a:pt x="3937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0200" y="1739900"/>
            <a:ext cx="3238500" cy="546100"/>
          </a:xfrm>
          <a:custGeom>
            <a:avLst/>
            <a:gdLst/>
            <a:ahLst/>
            <a:cxnLst/>
            <a:rect l="l" t="t" r="r" b="b"/>
            <a:pathLst>
              <a:path w="3238500" h="546100">
                <a:moveTo>
                  <a:pt x="0" y="0"/>
                </a:moveTo>
                <a:lnTo>
                  <a:pt x="3238500" y="0"/>
                </a:lnTo>
                <a:lnTo>
                  <a:pt x="32385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4300" y="9761220"/>
            <a:ext cx="689038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load instruction </a:t>
            </a:r>
            <a:r>
              <a:rPr sz="2200" dirty="0">
                <a:latin typeface="Lucida Sans Unicode"/>
                <a:cs typeface="Lucida Sans Unicode"/>
              </a:rPr>
              <a:t>0 </a:t>
            </a:r>
            <a:r>
              <a:rPr sz="2200" spc="-5" dirty="0">
                <a:latin typeface="Lucida Sans Unicode"/>
                <a:cs typeface="Lucida Sans Unicode"/>
              </a:rPr>
              <a:t>into the instruction</a:t>
            </a:r>
            <a:r>
              <a:rPr sz="2200" spc="5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register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91400" y="406400"/>
            <a:ext cx="4648200" cy="3175000"/>
            <a:chOff x="7391400" y="406400"/>
            <a:chExt cx="4648200" cy="31750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404100" y="419100"/>
              <a:ext cx="4622800" cy="3149600"/>
            </a:xfrm>
            <a:custGeom>
              <a:avLst/>
              <a:gdLst/>
              <a:ahLst/>
              <a:cxnLst/>
              <a:rect l="l" t="t" r="r" b="b"/>
              <a:pathLst>
                <a:path w="4622800" h="3149600">
                  <a:moveTo>
                    <a:pt x="0" y="0"/>
                  </a:moveTo>
                  <a:lnTo>
                    <a:pt x="4622800" y="0"/>
                  </a:lnTo>
                  <a:lnTo>
                    <a:pt x="4622800" y="3149600"/>
                  </a:lnTo>
                  <a:lnTo>
                    <a:pt x="0" y="31496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61337" y="444500"/>
            <a:ext cx="1908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Registers</a:t>
            </a:r>
          </a:p>
        </p:txBody>
      </p:sp>
      <p:sp>
        <p:nvSpPr>
          <p:cNvPr id="7" name="object 7"/>
          <p:cNvSpPr/>
          <p:nvPr/>
        </p:nvSpPr>
        <p:spPr>
          <a:xfrm>
            <a:off x="7467600" y="1384300"/>
            <a:ext cx="4483100" cy="139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54900" y="1028700"/>
            <a:ext cx="4490085" cy="2418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127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127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10" name="object 10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6" name="object 16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03200" y="5676900"/>
            <a:ext cx="6591300" cy="3898900"/>
            <a:chOff x="203200" y="5676900"/>
            <a:chExt cx="6591300" cy="3898900"/>
          </a:xfrm>
        </p:grpSpPr>
        <p:sp>
          <p:nvSpPr>
            <p:cNvPr id="22" name="object 22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15900" y="5689600"/>
              <a:ext cx="6565900" cy="3873500"/>
            </a:xfrm>
            <a:custGeom>
              <a:avLst/>
              <a:gdLst/>
              <a:ahLst/>
              <a:cxnLst/>
              <a:rect l="l" t="t" r="r" b="b"/>
              <a:pathLst>
                <a:path w="6565900" h="3873500">
                  <a:moveTo>
                    <a:pt x="0" y="0"/>
                  </a:moveTo>
                  <a:lnTo>
                    <a:pt x="6565900" y="0"/>
                  </a:lnTo>
                  <a:lnTo>
                    <a:pt x="6565900" y="3873500"/>
                  </a:lnTo>
                  <a:lnTo>
                    <a:pt x="0" y="3873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28600" y="6083300"/>
            <a:ext cx="6540500" cy="300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1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  <a:p>
            <a:pPr marL="508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8: add r2, r0,</a:t>
            </a:r>
            <a:r>
              <a:rPr sz="4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79400" y="520700"/>
            <a:ext cx="5829300" cy="1892300"/>
            <a:chOff x="279400" y="520700"/>
            <a:chExt cx="5829300" cy="1892300"/>
          </a:xfrm>
        </p:grpSpPr>
        <p:sp>
          <p:nvSpPr>
            <p:cNvPr id="28" name="object 28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2100" y="533400"/>
              <a:ext cx="5803900" cy="1866900"/>
            </a:xfrm>
            <a:custGeom>
              <a:avLst/>
              <a:gdLst/>
              <a:ahLst/>
              <a:cxnLst/>
              <a:rect l="l" t="t" r="r" b="b"/>
              <a:pathLst>
                <a:path w="5803900" h="1866900">
                  <a:moveTo>
                    <a:pt x="0" y="0"/>
                  </a:moveTo>
                  <a:lnTo>
                    <a:pt x="5803900" y="0"/>
                  </a:lnTo>
                  <a:lnTo>
                    <a:pt x="58039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68300" y="1485900"/>
              <a:ext cx="5638800" cy="1397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304800" y="546100"/>
            <a:ext cx="5778500" cy="178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508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mov r0,</a:t>
            </a:r>
            <a:r>
              <a:rPr sz="4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4000" y="7264400"/>
            <a:ext cx="4356100" cy="635000"/>
          </a:xfrm>
          <a:custGeom>
            <a:avLst/>
            <a:gdLst/>
            <a:ahLst/>
            <a:cxnLst/>
            <a:rect l="l" t="t" r="r" b="b"/>
            <a:pathLst>
              <a:path w="4356100" h="635000">
                <a:moveTo>
                  <a:pt x="0" y="0"/>
                </a:moveTo>
                <a:lnTo>
                  <a:pt x="4356100" y="0"/>
                </a:lnTo>
                <a:lnTo>
                  <a:pt x="43561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429500" y="1651000"/>
            <a:ext cx="1676400" cy="635000"/>
          </a:xfrm>
          <a:custGeom>
            <a:avLst/>
            <a:gdLst/>
            <a:ahLst/>
            <a:cxnLst/>
            <a:rect l="l" t="t" r="r" b="b"/>
            <a:pathLst>
              <a:path w="1676400" h="635000">
                <a:moveTo>
                  <a:pt x="0" y="0"/>
                </a:moveTo>
                <a:lnTo>
                  <a:pt x="1676400" y="0"/>
                </a:lnTo>
                <a:lnTo>
                  <a:pt x="16764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30200" y="1790700"/>
            <a:ext cx="3238500" cy="546100"/>
          </a:xfrm>
          <a:custGeom>
            <a:avLst/>
            <a:gdLst/>
            <a:ahLst/>
            <a:cxnLst/>
            <a:rect l="l" t="t" r="r" b="b"/>
            <a:pathLst>
              <a:path w="3238500" h="546100">
                <a:moveTo>
                  <a:pt x="0" y="0"/>
                </a:moveTo>
                <a:lnTo>
                  <a:pt x="3238500" y="0"/>
                </a:lnTo>
                <a:lnTo>
                  <a:pt x="3238500" y="546100"/>
                </a:lnTo>
                <a:lnTo>
                  <a:pt x="0" y="5461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14300" y="9761220"/>
            <a:ext cx="7054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execute the instruction, setting register </a:t>
            </a:r>
            <a:r>
              <a:rPr sz="2200" dirty="0">
                <a:latin typeface="Lucida Sans Unicode"/>
                <a:cs typeface="Lucida Sans Unicode"/>
              </a:rPr>
              <a:t>r0 </a:t>
            </a:r>
            <a:r>
              <a:rPr sz="2200" spc="-5" dirty="0">
                <a:latin typeface="Lucida Sans Unicode"/>
                <a:cs typeface="Lucida Sans Unicode"/>
              </a:rPr>
              <a:t>to</a:t>
            </a:r>
            <a:r>
              <a:rPr sz="2200" spc="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700" y="5778500"/>
              <a:ext cx="2794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3" name="object 13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/>
          <p:nvPr/>
        </p:nvSpPr>
        <p:spPr>
          <a:xfrm>
            <a:off x="7480300" y="8534400"/>
            <a:ext cx="2717800" cy="419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215900" y="5689600"/>
            <a:ext cx="6565900" cy="3873500"/>
            <a:chOff x="215900" y="5689600"/>
            <a:chExt cx="6565900" cy="3873500"/>
          </a:xfrm>
        </p:grpSpPr>
        <p:sp>
          <p:nvSpPr>
            <p:cNvPr id="18" name="object 18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2100" y="533400"/>
            <a:ext cx="5803900" cy="1866900"/>
            <a:chOff x="292100" y="533400"/>
            <a:chExt cx="5803900" cy="1866900"/>
          </a:xfrm>
        </p:grpSpPr>
        <p:sp>
          <p:nvSpPr>
            <p:cNvPr id="22" name="object 22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8300" y="1485900"/>
              <a:ext cx="5638800" cy="1397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305800" y="4457700"/>
          <a:ext cx="388302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500">
                <a:tc gridSpan="2">
                  <a:txBody>
                    <a:bodyPr/>
                    <a:lstStyle/>
                    <a:p>
                      <a:pPr marL="107950">
                        <a:lnSpc>
                          <a:spcPts val="4700"/>
                        </a:lnSpc>
                        <a:spcBef>
                          <a:spcPts val="200"/>
                        </a:spcBef>
                        <a:tabLst>
                          <a:tab pos="2003425" algn="l"/>
                        </a:tabLst>
                      </a:pPr>
                      <a:r>
                        <a:rPr sz="4000" spc="-1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Program	</a:t>
                      </a:r>
                      <a:r>
                        <a:rPr sz="4000" spc="-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Counter</a:t>
                      </a:r>
                      <a:endParaRPr sz="4000">
                        <a:latin typeface="Gill Sans MT"/>
                        <a:cs typeface="Gill Sans MT"/>
                      </a:endParaRPr>
                    </a:p>
                    <a:p>
                      <a:pPr marL="130175">
                        <a:lnSpc>
                          <a:spcPts val="4500"/>
                        </a:lnSpc>
                      </a:pPr>
                      <a:r>
                        <a:rPr sz="4000" spc="-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----------------------</a:t>
                      </a:r>
                      <a:endParaRPr sz="4000">
                        <a:latin typeface="Gill Sans MT"/>
                        <a:cs typeface="Gill Sans MT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63500">
                        <a:lnSpc>
                          <a:spcPts val="4300"/>
                        </a:lnSpc>
                      </a:pPr>
                      <a:r>
                        <a:rPr sz="4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E32400"/>
                      </a:solidFill>
                      <a:prstDash val="solid"/>
                    </a:lnL>
                    <a:lnR w="28575">
                      <a:solidFill>
                        <a:srgbClr val="E32400"/>
                      </a:solidFill>
                      <a:prstDash val="solid"/>
                    </a:lnR>
                    <a:lnB w="28575">
                      <a:solidFill>
                        <a:srgbClr val="E324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324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54900" y="8407400"/>
            <a:ext cx="27686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6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0 + 4 =</a:t>
            </a:r>
            <a:r>
              <a:rPr sz="40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5900" y="5689600"/>
            <a:ext cx="65659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8: add r2, r0,</a:t>
            </a:r>
            <a:r>
              <a:rPr sz="4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2100" y="533400"/>
            <a:ext cx="58039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mov r0,</a:t>
            </a:r>
            <a:r>
              <a:rPr sz="4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4300" y="9812020"/>
            <a:ext cx="962787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update the program counter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ts val="2620"/>
              </a:lnSpc>
            </a:pPr>
            <a:r>
              <a:rPr sz="2200" spc="-5" dirty="0">
                <a:latin typeface="Lucida Sans Unicode"/>
                <a:cs typeface="Lucida Sans Unicode"/>
              </a:rPr>
              <a:t>-Note that </a:t>
            </a:r>
            <a:r>
              <a:rPr sz="2200" dirty="0">
                <a:latin typeface="Lucida Sans Unicode"/>
                <a:cs typeface="Lucida Sans Unicode"/>
              </a:rPr>
              <a:t>we </a:t>
            </a:r>
            <a:r>
              <a:rPr sz="2200" spc="-5" dirty="0">
                <a:latin typeface="Lucida Sans Unicode"/>
                <a:cs typeface="Lucida Sans Unicode"/>
              </a:rPr>
              <a:t>add </a:t>
            </a:r>
            <a:r>
              <a:rPr sz="2200" dirty="0">
                <a:latin typeface="Lucida Sans Unicode"/>
                <a:cs typeface="Lucida Sans Unicode"/>
              </a:rPr>
              <a:t>4 </a:t>
            </a:r>
            <a:r>
              <a:rPr sz="2200" spc="-5" dirty="0">
                <a:latin typeface="Lucida Sans Unicode"/>
                <a:cs typeface="Lucida Sans Unicode"/>
              </a:rPr>
              <a:t>instead </a:t>
            </a:r>
            <a:r>
              <a:rPr sz="2200" dirty="0">
                <a:latin typeface="Lucida Sans Unicode"/>
                <a:cs typeface="Lucida Sans Unicode"/>
              </a:rPr>
              <a:t>of </a:t>
            </a:r>
            <a:r>
              <a:rPr sz="2200" spc="-5" dirty="0">
                <a:latin typeface="Lucida Sans Unicode"/>
                <a:cs typeface="Lucida Sans Unicode"/>
              </a:rPr>
              <a:t>one, as instructions are </a:t>
            </a:r>
            <a:r>
              <a:rPr sz="2200" dirty="0">
                <a:latin typeface="Lucida Sans Unicode"/>
                <a:cs typeface="Lucida Sans Unicode"/>
              </a:rPr>
              <a:t>four </a:t>
            </a:r>
            <a:r>
              <a:rPr sz="2200" spc="-5" dirty="0">
                <a:latin typeface="Lucida Sans Unicode"/>
                <a:cs typeface="Lucida Sans Unicode"/>
              </a:rPr>
              <a:t>bytes</a:t>
            </a:r>
            <a:r>
              <a:rPr sz="2200" spc="8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long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700" y="5778500"/>
              <a:ext cx="2794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3" name="object 13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15900" y="5689600"/>
            <a:ext cx="6565900" cy="3873500"/>
            <a:chOff x="215900" y="5689600"/>
            <a:chExt cx="6565900" cy="3873500"/>
          </a:xfrm>
        </p:grpSpPr>
        <p:sp>
          <p:nvSpPr>
            <p:cNvPr id="18" name="object 18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92100" y="533400"/>
            <a:ext cx="5803900" cy="1866900"/>
            <a:chOff x="292100" y="533400"/>
            <a:chExt cx="5803900" cy="1866900"/>
          </a:xfrm>
        </p:grpSpPr>
        <p:sp>
          <p:nvSpPr>
            <p:cNvPr id="22" name="object 22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8300" y="1485900"/>
              <a:ext cx="5638800" cy="1397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8305800" y="4457700"/>
          <a:ext cx="3883025" cy="1866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500">
                <a:tc gridSpan="2">
                  <a:txBody>
                    <a:bodyPr/>
                    <a:lstStyle/>
                    <a:p>
                      <a:pPr marL="107950">
                        <a:lnSpc>
                          <a:spcPts val="4700"/>
                        </a:lnSpc>
                        <a:spcBef>
                          <a:spcPts val="200"/>
                        </a:spcBef>
                        <a:tabLst>
                          <a:tab pos="2002789" algn="l"/>
                        </a:tabLst>
                      </a:pPr>
                      <a:r>
                        <a:rPr sz="4000" spc="-1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Program	</a:t>
                      </a:r>
                      <a:r>
                        <a:rPr sz="4000" spc="-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Counter</a:t>
                      </a:r>
                      <a:endParaRPr sz="4000">
                        <a:latin typeface="Gill Sans MT"/>
                        <a:cs typeface="Gill Sans MT"/>
                      </a:endParaRPr>
                    </a:p>
                    <a:p>
                      <a:pPr marL="130175">
                        <a:lnSpc>
                          <a:spcPts val="4500"/>
                        </a:lnSpc>
                      </a:pPr>
                      <a:r>
                        <a:rPr sz="4000" spc="-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----------------------</a:t>
                      </a:r>
                      <a:endParaRPr sz="4000">
                        <a:latin typeface="Gill Sans MT"/>
                        <a:cs typeface="Gill Sans MT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marL="63500">
                        <a:lnSpc>
                          <a:spcPts val="4300"/>
                        </a:lnSpc>
                      </a:pPr>
                      <a:r>
                        <a:rPr sz="4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4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E32400"/>
                      </a:solidFill>
                      <a:prstDash val="solid"/>
                    </a:lnL>
                    <a:lnR w="28575">
                      <a:solidFill>
                        <a:srgbClr val="E32400"/>
                      </a:solidFill>
                      <a:prstDash val="solid"/>
                    </a:lnR>
                    <a:lnB w="28575">
                      <a:solidFill>
                        <a:srgbClr val="E324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324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" name="object 26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79400" y="7861300"/>
            <a:ext cx="41910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5900" y="5689600"/>
            <a:ext cx="65659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3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400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8: add r2, r0,</a:t>
            </a:r>
            <a:r>
              <a:rPr sz="4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92100" y="533400"/>
            <a:ext cx="58039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0200" y="1701800"/>
            <a:ext cx="32639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48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14300" y="9761220"/>
            <a:ext cx="3946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-Load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 next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instruction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8750300" y="2209800"/>
            <a:ext cx="3302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 marR="2950845">
              <a:lnSpc>
                <a:spcPts val="4800"/>
              </a:lnSpc>
              <a:spcBef>
                <a:spcPts val="240"/>
              </a:spcBef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  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9" name="object 9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394700" y="5778500"/>
              <a:ext cx="279400" cy="3937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4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5" name="object 1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5900" y="5689600"/>
            <a:ext cx="6565900" cy="3873500"/>
            <a:chOff x="215900" y="5689600"/>
            <a:chExt cx="6565900" cy="3873500"/>
          </a:xfrm>
        </p:grpSpPr>
        <p:sp>
          <p:nvSpPr>
            <p:cNvPr id="21" name="object 21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5900" y="5689600"/>
            <a:ext cx="65659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8: add r2, r0,</a:t>
            </a:r>
            <a:r>
              <a:rPr sz="4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9400" y="520700"/>
            <a:ext cx="5829300" cy="1892300"/>
            <a:chOff x="279400" y="520700"/>
            <a:chExt cx="5829300" cy="1892300"/>
          </a:xfrm>
        </p:grpSpPr>
        <p:sp>
          <p:nvSpPr>
            <p:cNvPr id="26" name="object 26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2100" y="533400"/>
              <a:ext cx="5803900" cy="1866900"/>
            </a:xfrm>
            <a:custGeom>
              <a:avLst/>
              <a:gdLst/>
              <a:ahLst/>
              <a:cxnLst/>
              <a:rect l="l" t="t" r="r" b="b"/>
              <a:pathLst>
                <a:path w="5803900" h="1866900">
                  <a:moveTo>
                    <a:pt x="0" y="0"/>
                  </a:moveTo>
                  <a:lnTo>
                    <a:pt x="5803900" y="0"/>
                  </a:lnTo>
                  <a:lnTo>
                    <a:pt x="58039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30" name="object 30"/>
          <p:cNvSpPr/>
          <p:nvPr/>
        </p:nvSpPr>
        <p:spPr>
          <a:xfrm>
            <a:off x="368300" y="1485900"/>
            <a:ext cx="5638800" cy="139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2900" y="1130300"/>
            <a:ext cx="56546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mov r1,</a:t>
            </a:r>
            <a:r>
              <a:rPr sz="4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30200" y="1701800"/>
            <a:ext cx="3263900" cy="635000"/>
          </a:xfrm>
          <a:custGeom>
            <a:avLst/>
            <a:gdLst/>
            <a:ahLst/>
            <a:cxnLst/>
            <a:rect l="l" t="t" r="r" b="b"/>
            <a:pathLst>
              <a:path w="3263900" h="635000">
                <a:moveTo>
                  <a:pt x="0" y="0"/>
                </a:moveTo>
                <a:lnTo>
                  <a:pt x="3263900" y="0"/>
                </a:lnTo>
                <a:lnTo>
                  <a:pt x="32639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4300" y="9761220"/>
            <a:ext cx="7054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execute the instruction, setting register </a:t>
            </a:r>
            <a:r>
              <a:rPr sz="2200" dirty="0">
                <a:latin typeface="Lucida Sans Unicode"/>
                <a:cs typeface="Lucida Sans Unicode"/>
              </a:rPr>
              <a:t>r1 </a:t>
            </a:r>
            <a:r>
              <a:rPr sz="2200" spc="-5" dirty="0">
                <a:latin typeface="Lucida Sans Unicode"/>
                <a:cs typeface="Lucida Sans Unicode"/>
              </a:rPr>
              <a:t>to</a:t>
            </a:r>
            <a:r>
              <a:rPr sz="2200" spc="3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8947" y="0"/>
            <a:ext cx="70669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Simple</a:t>
            </a:r>
            <a:r>
              <a:rPr sz="8400" spc="-55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Language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36700" y="1930400"/>
            <a:ext cx="9953625" cy="53136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73100" marR="540385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73100" algn="l"/>
              </a:tabLst>
            </a:pPr>
            <a:r>
              <a:rPr sz="4200" spc="-190" dirty="0">
                <a:latin typeface="Gill Sans MT"/>
                <a:cs typeface="Gill Sans MT"/>
              </a:rPr>
              <a:t>We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60" dirty="0">
                <a:latin typeface="Gill Sans MT"/>
                <a:cs typeface="Gill Sans MT"/>
              </a:rPr>
              <a:t>have</a:t>
            </a:r>
            <a:r>
              <a:rPr sz="420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variables,</a:t>
            </a:r>
            <a:r>
              <a:rPr sz="4200" spc="-4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integers,</a:t>
            </a:r>
            <a:r>
              <a:rPr sz="4200" spc="-420" dirty="0">
                <a:latin typeface="Gill Sans MT"/>
                <a:cs typeface="Gill Sans MT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addition,</a:t>
            </a:r>
            <a:r>
              <a:rPr sz="4200" spc="-42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and  </a:t>
            </a:r>
            <a:r>
              <a:rPr sz="4200" spc="-5" dirty="0">
                <a:latin typeface="Gill Sans MT"/>
                <a:cs typeface="Gill Sans MT"/>
              </a:rPr>
              <a:t>assignment</a:t>
            </a:r>
            <a:endParaRPr sz="4200">
              <a:latin typeface="Gill Sans MT"/>
              <a:cs typeface="Gill Sans MT"/>
            </a:endParaRPr>
          </a:p>
          <a:p>
            <a:pPr marL="6731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73100" algn="l"/>
              </a:tabLst>
            </a:pPr>
            <a:r>
              <a:rPr sz="4200" spc="-5" dirty="0">
                <a:latin typeface="Gill Sans MT"/>
                <a:cs typeface="Gill Sans MT"/>
              </a:rPr>
              <a:t>Restrictions:</a:t>
            </a:r>
            <a:endParaRPr sz="4200">
              <a:latin typeface="Gill Sans MT"/>
              <a:cs typeface="Gill Sans MT"/>
            </a:endParaRPr>
          </a:p>
          <a:p>
            <a:pPr marL="1562100" marR="824865" lvl="1" indent="-571500">
              <a:lnSpc>
                <a:spcPts val="4900"/>
              </a:lnSpc>
              <a:spcBef>
                <a:spcPts val="2540"/>
              </a:spcBef>
              <a:buSzPct val="170238"/>
              <a:buChar char="•"/>
              <a:tabLst>
                <a:tab pos="1562100" algn="l"/>
                <a:tab pos="3636645" algn="l"/>
                <a:tab pos="8648065" algn="l"/>
              </a:tabLst>
            </a:pPr>
            <a:r>
              <a:rPr sz="4200" dirty="0">
                <a:latin typeface="Gill Sans MT"/>
                <a:cs typeface="Gill Sans MT"/>
              </a:rPr>
              <a:t>C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on</a:t>
            </a:r>
            <a:r>
              <a:rPr sz="4200" spc="-40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y	ass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dirty="0">
                <a:latin typeface="Gill Sans MT"/>
                <a:cs typeface="Gill Sans MT"/>
              </a:rPr>
              <a:t>gn</a:t>
            </a:r>
            <a:r>
              <a:rPr sz="4200" spc="-5" dirty="0">
                <a:latin typeface="Gill Sans MT"/>
                <a:cs typeface="Gill Sans MT"/>
              </a:rPr>
              <a:t> i</a:t>
            </a:r>
            <a:r>
              <a:rPr sz="4200" dirty="0">
                <a:latin typeface="Gill Sans MT"/>
                <a:cs typeface="Gill Sans MT"/>
              </a:rPr>
              <a:t>nte</a:t>
            </a:r>
            <a:r>
              <a:rPr sz="4200" spc="-5" dirty="0">
                <a:latin typeface="Gill Sans MT"/>
                <a:cs typeface="Gill Sans MT"/>
              </a:rPr>
              <a:t>g</a:t>
            </a:r>
            <a:r>
              <a:rPr sz="4200" dirty="0">
                <a:latin typeface="Gill Sans MT"/>
                <a:cs typeface="Gill Sans MT"/>
              </a:rPr>
              <a:t>ers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d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spc="-8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ect</a:t>
            </a:r>
            <a:r>
              <a:rPr sz="4200" spc="-40" dirty="0">
                <a:latin typeface="Gill Sans MT"/>
                <a:cs typeface="Gill Sans MT"/>
              </a:rPr>
              <a:t>l</a:t>
            </a:r>
            <a:r>
              <a:rPr sz="4200" dirty="0">
                <a:latin typeface="Gill Sans MT"/>
                <a:cs typeface="Gill Sans MT"/>
              </a:rPr>
              <a:t>y	to  </a:t>
            </a:r>
            <a:r>
              <a:rPr sz="4200" spc="-5" dirty="0">
                <a:latin typeface="Gill Sans MT"/>
                <a:cs typeface="Gill Sans MT"/>
              </a:rPr>
              <a:t>variables</a:t>
            </a:r>
            <a:endParaRPr sz="4200">
              <a:latin typeface="Gill Sans MT"/>
              <a:cs typeface="Gill Sans MT"/>
            </a:endParaRPr>
          </a:p>
          <a:p>
            <a:pPr marL="1562100" marR="30480" lvl="1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1562100" algn="l"/>
                <a:tab pos="3636645" algn="l"/>
                <a:tab pos="4551045" algn="l"/>
                <a:tab pos="9133840" algn="l"/>
              </a:tabLst>
            </a:pPr>
            <a:r>
              <a:rPr sz="4200" spc="-5" dirty="0">
                <a:latin typeface="Gill Sans MT"/>
                <a:cs typeface="Gill Sans MT"/>
              </a:rPr>
              <a:t>Can</a:t>
            </a:r>
            <a:r>
              <a:rPr sz="4200" dirty="0">
                <a:latin typeface="Gill Sans MT"/>
                <a:cs typeface="Gill Sans MT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only	</a:t>
            </a:r>
            <a:r>
              <a:rPr sz="4200" spc="-15" dirty="0">
                <a:latin typeface="Gill Sans MT"/>
                <a:cs typeface="Gill Sans MT"/>
              </a:rPr>
              <a:t>add	</a:t>
            </a:r>
            <a:r>
              <a:rPr sz="4200" spc="-5" dirty="0">
                <a:latin typeface="Gill Sans MT"/>
                <a:cs typeface="Gill Sans MT"/>
              </a:rPr>
              <a:t>variables,</a:t>
            </a:r>
            <a:r>
              <a:rPr sz="4200" spc="-409" dirty="0">
                <a:latin typeface="Gill Sans MT"/>
                <a:cs typeface="Gill Sans MT"/>
              </a:rPr>
              <a:t> </a:t>
            </a:r>
            <a:r>
              <a:rPr sz="4200" spc="-40" dirty="0">
                <a:latin typeface="Gill Sans MT"/>
                <a:cs typeface="Gill Sans MT"/>
              </a:rPr>
              <a:t>always</a:t>
            </a:r>
            <a:r>
              <a:rPr sz="4200" spc="20" dirty="0">
                <a:latin typeface="Gill Sans MT"/>
                <a:cs typeface="Gill Sans MT"/>
              </a:rPr>
              <a:t> </a:t>
            </a:r>
            <a:r>
              <a:rPr sz="4200" spc="-30" dirty="0">
                <a:latin typeface="Gill Sans MT"/>
                <a:cs typeface="Gill Sans MT"/>
              </a:rPr>
              <a:t>two	</a:t>
            </a:r>
            <a:r>
              <a:rPr sz="4200" dirty="0">
                <a:latin typeface="Gill Sans MT"/>
                <a:cs typeface="Gill Sans MT"/>
              </a:rPr>
              <a:t>at</a:t>
            </a:r>
            <a:r>
              <a:rPr sz="4200" spc="-10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  time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7785" y="7651750"/>
            <a:ext cx="3226435" cy="188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920"/>
              </a:lnSpc>
              <a:spcBef>
                <a:spcPts val="100"/>
              </a:spcBef>
            </a:pPr>
            <a:r>
              <a:rPr sz="4200" dirty="0">
                <a:latin typeface="Courier New"/>
                <a:cs typeface="Courier New"/>
              </a:rPr>
              <a:t>x =</a:t>
            </a:r>
            <a:r>
              <a:rPr sz="4200" spc="-11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5;</a:t>
            </a:r>
            <a:endParaRPr sz="4200">
              <a:latin typeface="Courier New"/>
              <a:cs typeface="Courier New"/>
            </a:endParaRPr>
          </a:p>
          <a:p>
            <a:pPr marL="12700">
              <a:lnSpc>
                <a:spcPts val="4800"/>
              </a:lnSpc>
            </a:pPr>
            <a:r>
              <a:rPr sz="4200" dirty="0">
                <a:latin typeface="Courier New"/>
                <a:cs typeface="Courier New"/>
              </a:rPr>
              <a:t>y =</a:t>
            </a:r>
            <a:r>
              <a:rPr sz="4200" spc="-11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  <a:p>
            <a:pPr marL="12700">
              <a:lnSpc>
                <a:spcPts val="4920"/>
              </a:lnSpc>
            </a:pPr>
            <a:r>
              <a:rPr sz="4200" dirty="0">
                <a:latin typeface="Courier New"/>
                <a:cs typeface="Courier New"/>
              </a:rPr>
              <a:t>z = x +</a:t>
            </a:r>
            <a:r>
              <a:rPr sz="4200" spc="-12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y;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7562850"/>
            <a:ext cx="13004800" cy="38100"/>
          </a:xfrm>
          <a:custGeom>
            <a:avLst/>
            <a:gdLst/>
            <a:ahLst/>
            <a:cxnLst/>
            <a:rect l="l" t="t" r="r" b="b"/>
            <a:pathLst>
              <a:path w="13004800" h="38100">
                <a:moveTo>
                  <a:pt x="0" y="38100"/>
                </a:moveTo>
                <a:lnTo>
                  <a:pt x="0" y="0"/>
                </a:lnTo>
                <a:lnTo>
                  <a:pt x="13004800" y="0"/>
                </a:lnTo>
                <a:lnTo>
                  <a:pt x="130048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3111" y="8001000"/>
            <a:ext cx="3226435" cy="123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4770"/>
              </a:lnSpc>
              <a:spcBef>
                <a:spcPts val="100"/>
              </a:spcBef>
            </a:pPr>
            <a:r>
              <a:rPr sz="4200" spc="-65" dirty="0">
                <a:latin typeface="Gill Sans MT"/>
                <a:cs typeface="Gill Sans MT"/>
              </a:rPr>
              <a:t>Want 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5" dirty="0">
                <a:latin typeface="Gill Sans MT"/>
                <a:cs typeface="Gill Sans MT"/>
              </a:rPr>
              <a:t> </a:t>
            </a:r>
            <a:r>
              <a:rPr sz="4200" spc="-45" dirty="0">
                <a:latin typeface="Gill Sans MT"/>
                <a:cs typeface="Gill Sans MT"/>
              </a:rPr>
              <a:t>say:</a:t>
            </a:r>
            <a:endParaRPr sz="4200">
              <a:latin typeface="Gill Sans MT"/>
              <a:cs typeface="Gill Sans MT"/>
            </a:endParaRPr>
          </a:p>
          <a:p>
            <a:pPr algn="ctr">
              <a:lnSpc>
                <a:spcPts val="4770"/>
              </a:lnSpc>
            </a:pPr>
            <a:r>
              <a:rPr sz="4200" dirty="0">
                <a:latin typeface="Courier New"/>
                <a:cs typeface="Courier New"/>
              </a:rPr>
              <a:t>z = 5 +</a:t>
            </a:r>
            <a:r>
              <a:rPr sz="4200" spc="-12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7;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97300" y="8641080"/>
            <a:ext cx="5102225" cy="167640"/>
            <a:chOff x="3797300" y="8641080"/>
            <a:chExt cx="5102225" cy="167640"/>
          </a:xfrm>
        </p:grpSpPr>
        <p:sp>
          <p:nvSpPr>
            <p:cNvPr id="8" name="object 8"/>
            <p:cNvSpPr/>
            <p:nvPr/>
          </p:nvSpPr>
          <p:spPr>
            <a:xfrm>
              <a:off x="3797300" y="8724900"/>
              <a:ext cx="4995545" cy="0"/>
            </a:xfrm>
            <a:custGeom>
              <a:avLst/>
              <a:gdLst/>
              <a:ahLst/>
              <a:cxnLst/>
              <a:rect l="l" t="t" r="r" b="b"/>
              <a:pathLst>
                <a:path w="4995545">
                  <a:moveTo>
                    <a:pt x="4995340" y="0"/>
                  </a:moveTo>
                  <a:lnTo>
                    <a:pt x="4976290" y="0"/>
                  </a:lnTo>
                  <a:lnTo>
                    <a:pt x="0" y="1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731680" y="8641080"/>
              <a:ext cx="167640" cy="167640"/>
            </a:xfrm>
            <a:custGeom>
              <a:avLst/>
              <a:gdLst/>
              <a:ahLst/>
              <a:cxnLst/>
              <a:rect l="l" t="t" r="r" b="b"/>
              <a:pathLst>
                <a:path w="167640" h="167640">
                  <a:moveTo>
                    <a:pt x="0" y="0"/>
                  </a:moveTo>
                  <a:lnTo>
                    <a:pt x="41909" y="83820"/>
                  </a:lnTo>
                  <a:lnTo>
                    <a:pt x="0" y="167640"/>
                  </a:lnTo>
                  <a:lnTo>
                    <a:pt x="167639" y="838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085351" y="7810500"/>
            <a:ext cx="239204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25" dirty="0">
                <a:latin typeface="Gill Sans MT"/>
                <a:cs typeface="Gill Sans MT"/>
              </a:rPr>
              <a:t>T</a:t>
            </a:r>
            <a:r>
              <a:rPr sz="4200" dirty="0">
                <a:latin typeface="Gill Sans MT"/>
                <a:cs typeface="Gill Sans MT"/>
              </a:rPr>
              <a:t>r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n</a:t>
            </a:r>
            <a:r>
              <a:rPr sz="4200" spc="-5" dirty="0">
                <a:latin typeface="Gill Sans MT"/>
                <a:cs typeface="Gill Sans MT"/>
              </a:rPr>
              <a:t>sl</a:t>
            </a:r>
            <a:r>
              <a:rPr sz="4200" dirty="0">
                <a:latin typeface="Gill Sans MT"/>
                <a:cs typeface="Gill Sans MT"/>
              </a:rPr>
              <a:t>ation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94700" y="5765800"/>
            <a:ext cx="279400" cy="41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94700" y="5651500"/>
            <a:ext cx="3048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8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5" name="object 1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80300" y="8534400"/>
              <a:ext cx="2717800" cy="4191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03200" y="5676900"/>
            <a:ext cx="6591300" cy="3898900"/>
            <a:chOff x="203200" y="5676900"/>
            <a:chExt cx="6591300" cy="3898900"/>
          </a:xfrm>
        </p:grpSpPr>
        <p:sp>
          <p:nvSpPr>
            <p:cNvPr id="20" name="object 20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15900" y="5689600"/>
              <a:ext cx="6565900" cy="3873500"/>
            </a:xfrm>
            <a:custGeom>
              <a:avLst/>
              <a:gdLst/>
              <a:ahLst/>
              <a:cxnLst/>
              <a:rect l="l" t="t" r="r" b="b"/>
              <a:pathLst>
                <a:path w="6565900" h="3873500">
                  <a:moveTo>
                    <a:pt x="0" y="0"/>
                  </a:moveTo>
                  <a:lnTo>
                    <a:pt x="6565900" y="0"/>
                  </a:lnTo>
                  <a:lnTo>
                    <a:pt x="6565900" y="3873500"/>
                  </a:lnTo>
                  <a:lnTo>
                    <a:pt x="0" y="3873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292100" y="533400"/>
            <a:ext cx="5803900" cy="1866900"/>
            <a:chOff x="292100" y="533400"/>
            <a:chExt cx="5803900" cy="1866900"/>
          </a:xfrm>
        </p:grpSpPr>
        <p:sp>
          <p:nvSpPr>
            <p:cNvPr id="25" name="object 25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68300" y="1485900"/>
              <a:ext cx="5638800" cy="1397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7391400" y="7226300"/>
          <a:ext cx="46228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06500">
                <a:tc gridSpan="2">
                  <a:txBody>
                    <a:bodyPr/>
                    <a:lstStyle/>
                    <a:p>
                      <a:pPr marL="76835">
                        <a:lnSpc>
                          <a:spcPts val="4700"/>
                        </a:lnSpc>
                        <a:spcBef>
                          <a:spcPts val="200"/>
                        </a:spcBef>
                        <a:tabLst>
                          <a:tab pos="2430145" algn="l"/>
                          <a:tab pos="3651250" algn="l"/>
                        </a:tabLst>
                      </a:pPr>
                      <a:r>
                        <a:rPr sz="4000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Arithmetic	</a:t>
                      </a:r>
                      <a:r>
                        <a:rPr sz="4000" spc="-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Logic	</a:t>
                      </a:r>
                      <a:r>
                        <a:rPr sz="4000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Unit</a:t>
                      </a:r>
                      <a:endParaRPr sz="4000">
                        <a:latin typeface="Gill Sans MT"/>
                        <a:cs typeface="Gill Sans MT"/>
                      </a:endParaRPr>
                    </a:p>
                    <a:p>
                      <a:pPr marL="93980">
                        <a:lnSpc>
                          <a:spcPts val="4500"/>
                        </a:lnSpc>
                      </a:pPr>
                      <a:r>
                        <a:rPr sz="4000" spc="-5" dirty="0">
                          <a:solidFill>
                            <a:srgbClr val="FFFFFF"/>
                          </a:solidFill>
                          <a:latin typeface="Gill Sans MT"/>
                          <a:cs typeface="Gill Sans MT"/>
                        </a:rPr>
                        <a:t>---------------------------</a:t>
                      </a:r>
                      <a:endParaRPr sz="4000">
                        <a:latin typeface="Gill Sans MT"/>
                        <a:cs typeface="Gill Sans MT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marL="63500">
                        <a:lnSpc>
                          <a:spcPts val="4300"/>
                        </a:lnSpc>
                      </a:pPr>
                      <a:r>
                        <a:rPr sz="4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 + 4 =</a:t>
                      </a:r>
                      <a:r>
                        <a:rPr sz="4000" spc="-114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0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40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lnL w="28575">
                      <a:solidFill>
                        <a:srgbClr val="E32400"/>
                      </a:solidFill>
                      <a:prstDash val="solid"/>
                    </a:lnL>
                    <a:lnR w="28575">
                      <a:solidFill>
                        <a:srgbClr val="E32400"/>
                      </a:solidFill>
                      <a:prstDash val="solid"/>
                    </a:lnR>
                    <a:lnB w="53975">
                      <a:solidFill>
                        <a:srgbClr val="E324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E324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B w="2857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9" name="object 29"/>
          <p:cNvSpPr txBox="1"/>
          <p:nvPr/>
        </p:nvSpPr>
        <p:spPr>
          <a:xfrm>
            <a:off x="448319" y="6083300"/>
            <a:ext cx="610044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4700"/>
              </a:lnSpc>
              <a:spcBef>
                <a:spcPts val="1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</p:txBody>
      </p:sp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247650" y="7302934"/>
          <a:ext cx="550418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5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4335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object 31"/>
          <p:cNvSpPr txBox="1"/>
          <p:nvPr/>
        </p:nvSpPr>
        <p:spPr>
          <a:xfrm>
            <a:off x="292100" y="533400"/>
            <a:ext cx="58039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mov r1,</a:t>
            </a:r>
            <a:r>
              <a:rPr sz="4200" spc="-2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4300" y="9761220"/>
            <a:ext cx="4510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-We </a:t>
            </a:r>
            <a:r>
              <a:rPr sz="2200" spc="-5" dirty="0">
                <a:latin typeface="Lucida Sans Unicode"/>
                <a:cs typeface="Lucida Sans Unicode"/>
              </a:rPr>
              <a:t>update the program</a:t>
            </a:r>
            <a:r>
              <a:rPr sz="2200" spc="-2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counter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94700" y="5765800"/>
            <a:ext cx="279400" cy="419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94700" y="5651500"/>
            <a:ext cx="3048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8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5" name="object 15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93000" y="8559800"/>
              <a:ext cx="266700" cy="3937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5900" y="5689600"/>
            <a:ext cx="6565900" cy="3873500"/>
            <a:chOff x="215900" y="5689600"/>
            <a:chExt cx="6565900" cy="3873500"/>
          </a:xfrm>
        </p:grpSpPr>
        <p:sp>
          <p:nvSpPr>
            <p:cNvPr id="21" name="object 21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5900" y="5689600"/>
            <a:ext cx="65659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04800" y="8470900"/>
            <a:ext cx="54483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94640">
              <a:lnSpc>
                <a:spcPts val="4740"/>
              </a:lnSpc>
            </a:pP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: </a:t>
            </a: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add r2, r0,</a:t>
            </a:r>
            <a:r>
              <a:rPr sz="4200" spc="-9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279400" y="520700"/>
            <a:ext cx="5829300" cy="1892300"/>
            <a:chOff x="279400" y="520700"/>
            <a:chExt cx="5829300" cy="1892300"/>
          </a:xfrm>
        </p:grpSpPr>
        <p:sp>
          <p:nvSpPr>
            <p:cNvPr id="27" name="object 27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92100" y="533400"/>
              <a:ext cx="5803900" cy="1866900"/>
            </a:xfrm>
            <a:custGeom>
              <a:avLst/>
              <a:gdLst/>
              <a:ahLst/>
              <a:cxnLst/>
              <a:rect l="l" t="t" r="r" b="b"/>
              <a:pathLst>
                <a:path w="5803900" h="1866900">
                  <a:moveTo>
                    <a:pt x="0" y="0"/>
                  </a:moveTo>
                  <a:lnTo>
                    <a:pt x="5803900" y="0"/>
                  </a:lnTo>
                  <a:lnTo>
                    <a:pt x="58039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31" name="object 31"/>
          <p:cNvSpPr/>
          <p:nvPr/>
        </p:nvSpPr>
        <p:spPr>
          <a:xfrm>
            <a:off x="368300" y="1485900"/>
            <a:ext cx="5638800" cy="139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42900" y="1130300"/>
            <a:ext cx="56546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add r2, r0,</a:t>
            </a:r>
            <a:r>
              <a:rPr sz="4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17500" y="1727200"/>
            <a:ext cx="4622800" cy="635000"/>
          </a:xfrm>
          <a:custGeom>
            <a:avLst/>
            <a:gdLst/>
            <a:ahLst/>
            <a:cxnLst/>
            <a:rect l="l" t="t" r="r" b="b"/>
            <a:pathLst>
              <a:path w="4622800" h="635000">
                <a:moveTo>
                  <a:pt x="0" y="0"/>
                </a:moveTo>
                <a:lnTo>
                  <a:pt x="4622800" y="0"/>
                </a:lnTo>
                <a:lnTo>
                  <a:pt x="46228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4300" y="9761220"/>
            <a:ext cx="39465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-Load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the next</a:t>
            </a:r>
            <a:r>
              <a:rPr sz="2200" spc="-1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instruction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8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4" name="object 14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67600" y="8534400"/>
            <a:ext cx="3035300" cy="419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467600" y="8394700"/>
            <a:ext cx="30734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7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5 + 7 =</a:t>
            </a:r>
            <a:r>
              <a:rPr sz="4000" spc="-1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15900" y="5689600"/>
            <a:ext cx="6565900" cy="3873500"/>
            <a:chOff x="215900" y="5689600"/>
            <a:chExt cx="6565900" cy="3873500"/>
          </a:xfrm>
        </p:grpSpPr>
        <p:sp>
          <p:nvSpPr>
            <p:cNvPr id="21" name="object 21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215900" y="5689600"/>
            <a:ext cx="6565900" cy="38735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406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2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0: mov r0,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4: mov r1,</a:t>
            </a:r>
            <a:r>
              <a:rPr sz="4200" spc="-9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#7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8: add r2, r0,</a:t>
            </a:r>
            <a:r>
              <a:rPr sz="4200" spc="-5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79400" y="520700"/>
            <a:ext cx="5829300" cy="1892300"/>
            <a:chOff x="279400" y="520700"/>
            <a:chExt cx="5829300" cy="1892300"/>
          </a:xfrm>
        </p:grpSpPr>
        <p:sp>
          <p:nvSpPr>
            <p:cNvPr id="26" name="object 26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2100" y="533400"/>
              <a:ext cx="5803900" cy="1866900"/>
            </a:xfrm>
            <a:custGeom>
              <a:avLst/>
              <a:gdLst/>
              <a:ahLst/>
              <a:cxnLst/>
              <a:rect l="l" t="t" r="r" b="b"/>
              <a:pathLst>
                <a:path w="5803900" h="1866900">
                  <a:moveTo>
                    <a:pt x="0" y="0"/>
                  </a:moveTo>
                  <a:lnTo>
                    <a:pt x="5803900" y="0"/>
                  </a:lnTo>
                  <a:lnTo>
                    <a:pt x="5803900" y="1866900"/>
                  </a:lnTo>
                  <a:lnTo>
                    <a:pt x="0" y="18669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Instruction</a:t>
            </a:r>
            <a:r>
              <a:rPr spc="-25" dirty="0"/>
              <a:t> </a:t>
            </a:r>
            <a:r>
              <a:rPr spc="-5" dirty="0"/>
              <a:t>Register</a:t>
            </a:r>
          </a:p>
        </p:txBody>
      </p:sp>
      <p:sp>
        <p:nvSpPr>
          <p:cNvPr id="30" name="object 30"/>
          <p:cNvSpPr/>
          <p:nvPr/>
        </p:nvSpPr>
        <p:spPr>
          <a:xfrm>
            <a:off x="368300" y="1485900"/>
            <a:ext cx="5638800" cy="1397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42900" y="1130300"/>
            <a:ext cx="5654675" cy="1198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055">
              <a:lnSpc>
                <a:spcPts val="45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127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add r2, r0,</a:t>
            </a:r>
            <a:r>
              <a:rPr sz="4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17500" y="1727200"/>
            <a:ext cx="4622800" cy="635000"/>
          </a:xfrm>
          <a:custGeom>
            <a:avLst/>
            <a:gdLst/>
            <a:ahLst/>
            <a:cxnLst/>
            <a:rect l="l" t="t" r="r" b="b"/>
            <a:pathLst>
              <a:path w="4622800" h="635000">
                <a:moveTo>
                  <a:pt x="0" y="0"/>
                </a:moveTo>
                <a:lnTo>
                  <a:pt x="4622800" y="0"/>
                </a:lnTo>
                <a:lnTo>
                  <a:pt x="46228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750300" y="1701800"/>
            <a:ext cx="304800" cy="1117600"/>
          </a:xfrm>
          <a:custGeom>
            <a:avLst/>
            <a:gdLst/>
            <a:ahLst/>
            <a:cxnLst/>
            <a:rect l="l" t="t" r="r" b="b"/>
            <a:pathLst>
              <a:path w="304800" h="1117600">
                <a:moveTo>
                  <a:pt x="0" y="0"/>
                </a:moveTo>
                <a:lnTo>
                  <a:pt x="304800" y="0"/>
                </a:lnTo>
                <a:lnTo>
                  <a:pt x="304800" y="495300"/>
                </a:lnTo>
                <a:lnTo>
                  <a:pt x="0" y="495300"/>
                </a:lnTo>
                <a:lnTo>
                  <a:pt x="0" y="0"/>
                </a:lnTo>
                <a:close/>
              </a:path>
              <a:path w="304800" h="1117600">
                <a:moveTo>
                  <a:pt x="0" y="622300"/>
                </a:moveTo>
                <a:lnTo>
                  <a:pt x="304800" y="622300"/>
                </a:lnTo>
                <a:lnTo>
                  <a:pt x="304800" y="1117600"/>
                </a:lnTo>
                <a:lnTo>
                  <a:pt x="0" y="1117600"/>
                </a:lnTo>
                <a:lnTo>
                  <a:pt x="0" y="62230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14300" y="9817100"/>
            <a:ext cx="896747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-Execute it, consulting the registers to get the values </a:t>
            </a:r>
            <a:r>
              <a:rPr sz="2200" dirty="0">
                <a:latin typeface="Lucida Sans Unicode"/>
                <a:cs typeface="Lucida Sans Unicode"/>
              </a:rPr>
              <a:t>of r0 </a:t>
            </a:r>
            <a:r>
              <a:rPr sz="2200" spc="-5" dirty="0">
                <a:latin typeface="Lucida Sans Unicode"/>
                <a:cs typeface="Lucida Sans Unicode"/>
              </a:rPr>
              <a:t>and</a:t>
            </a:r>
            <a:r>
              <a:rPr sz="2200" spc="8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r1</a:t>
            </a:r>
          </a:p>
          <a:p>
            <a:pPr marL="12700">
              <a:lnSpc>
                <a:spcPts val="2620"/>
              </a:lnSpc>
            </a:pPr>
            <a:r>
              <a:rPr sz="2200" spc="-5" dirty="0">
                <a:latin typeface="Lucida Sans Unicode"/>
                <a:cs typeface="Lucida Sans Unicode"/>
              </a:rPr>
              <a:t>-This consults the ALU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404100" y="419100"/>
            <a:ext cx="4622800" cy="3149600"/>
            <a:chOff x="7404100" y="419100"/>
            <a:chExt cx="4622800" cy="3149600"/>
          </a:xfrm>
        </p:grpSpPr>
        <p:sp>
          <p:nvSpPr>
            <p:cNvPr id="3" name="object 3"/>
            <p:cNvSpPr/>
            <p:nvPr/>
          </p:nvSpPr>
          <p:spPr>
            <a:xfrm>
              <a:off x="7404100" y="419100"/>
              <a:ext cx="4622800" cy="31496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763000" y="584200"/>
              <a:ext cx="1905000" cy="5588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67600" y="13843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04100" y="419100"/>
            <a:ext cx="4622800" cy="31496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3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Registers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6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r0: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5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80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r1:</a:t>
            </a:r>
            <a:r>
              <a:rPr sz="4200" spc="-10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7</a:t>
            </a:r>
            <a:endParaRPr sz="4200">
              <a:latin typeface="Courier New"/>
              <a:cs typeface="Courier New"/>
            </a:endParaRPr>
          </a:p>
          <a:p>
            <a:pPr marL="63500">
              <a:lnSpc>
                <a:spcPts val="492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r2:</a:t>
            </a:r>
            <a:r>
              <a:rPr sz="4200" spc="-20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420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318500" y="4470400"/>
            <a:ext cx="3873500" cy="1866900"/>
            <a:chOff x="8318500" y="4470400"/>
            <a:chExt cx="3873500" cy="1866900"/>
          </a:xfrm>
        </p:grpSpPr>
        <p:sp>
          <p:nvSpPr>
            <p:cNvPr id="8" name="object 8"/>
            <p:cNvSpPr/>
            <p:nvPr/>
          </p:nvSpPr>
          <p:spPr>
            <a:xfrm>
              <a:off x="8318500" y="4470400"/>
              <a:ext cx="3873500" cy="18669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07400" y="4622800"/>
              <a:ext cx="3708400" cy="55880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420100" y="5422900"/>
              <a:ext cx="3657600" cy="1397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94700" y="5765800"/>
              <a:ext cx="279400" cy="4191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18500" y="4470400"/>
            <a:ext cx="38735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107950">
              <a:lnSpc>
                <a:spcPts val="4700"/>
              </a:lnSpc>
              <a:spcBef>
                <a:spcPts val="200"/>
              </a:spcBef>
              <a:tabLst>
                <a:tab pos="2003425" algn="l"/>
              </a:tabLst>
            </a:pPr>
            <a:r>
              <a:rPr sz="4000" spc="-15" dirty="0">
                <a:solidFill>
                  <a:srgbClr val="FFFFFF"/>
                </a:solidFill>
                <a:latin typeface="Gill Sans MT"/>
                <a:cs typeface="Gill Sans MT"/>
              </a:rPr>
              <a:t>Program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Counter</a:t>
            </a:r>
            <a:endParaRPr sz="4000">
              <a:latin typeface="Gill Sans MT"/>
              <a:cs typeface="Gill Sans MT"/>
            </a:endParaRPr>
          </a:p>
          <a:p>
            <a:pPr marL="130175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8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404100" y="7239000"/>
            <a:ext cx="4622800" cy="1866900"/>
            <a:chOff x="7404100" y="7239000"/>
            <a:chExt cx="4622800" cy="1866900"/>
          </a:xfrm>
        </p:grpSpPr>
        <p:sp>
          <p:nvSpPr>
            <p:cNvPr id="14" name="object 14"/>
            <p:cNvSpPr/>
            <p:nvPr/>
          </p:nvSpPr>
          <p:spPr>
            <a:xfrm>
              <a:off x="7404100" y="7239000"/>
              <a:ext cx="4622800" cy="186690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442200" y="7391400"/>
              <a:ext cx="4546600" cy="55880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467600" y="8191500"/>
              <a:ext cx="4483100" cy="1397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467600" y="8534400"/>
              <a:ext cx="3035300" cy="4191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04100" y="7239000"/>
            <a:ext cx="46228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marL="76835">
              <a:lnSpc>
                <a:spcPts val="4700"/>
              </a:lnSpc>
              <a:spcBef>
                <a:spcPts val="200"/>
              </a:spcBef>
              <a:tabLst>
                <a:tab pos="2430145" algn="l"/>
                <a:tab pos="3651250" algn="l"/>
              </a:tabLst>
            </a:pP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Arithmetic	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Logic	</a:t>
            </a:r>
            <a:r>
              <a:rPr sz="4000" dirty="0">
                <a:solidFill>
                  <a:srgbClr val="FFFFFF"/>
                </a:solidFill>
                <a:latin typeface="Gill Sans MT"/>
                <a:cs typeface="Gill Sans MT"/>
              </a:rPr>
              <a:t>Unit</a:t>
            </a:r>
            <a:endParaRPr sz="4000">
              <a:latin typeface="Gill Sans MT"/>
              <a:cs typeface="Gill Sans MT"/>
            </a:endParaRPr>
          </a:p>
          <a:p>
            <a:pPr marL="93980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5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5 + 7</a:t>
            </a:r>
            <a:r>
              <a:rPr sz="40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endParaRPr sz="40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93300" y="8394700"/>
            <a:ext cx="647700" cy="635000"/>
          </a:xfrm>
          <a:prstGeom prst="rect">
            <a:avLst/>
          </a:prstGeom>
          <a:ln w="25400">
            <a:solidFill>
              <a:srgbClr val="E324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700"/>
              </a:lnSpc>
            </a:pPr>
            <a:r>
              <a:rPr sz="4000" dirty="0">
                <a:solidFill>
                  <a:srgbClr val="FFFFFF"/>
                </a:solidFill>
                <a:latin typeface="Courier New"/>
                <a:cs typeface="Courier New"/>
              </a:rPr>
              <a:t>12</a:t>
            </a:r>
            <a:endParaRPr sz="400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03200" y="5676900"/>
            <a:ext cx="6591300" cy="3898900"/>
            <a:chOff x="203200" y="5676900"/>
            <a:chExt cx="6591300" cy="3898900"/>
          </a:xfrm>
        </p:grpSpPr>
        <p:sp>
          <p:nvSpPr>
            <p:cNvPr id="21" name="object 21"/>
            <p:cNvSpPr/>
            <p:nvPr/>
          </p:nvSpPr>
          <p:spPr>
            <a:xfrm>
              <a:off x="215900" y="5689600"/>
              <a:ext cx="6565900" cy="38735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15900" y="5689600"/>
              <a:ext cx="6565900" cy="3873500"/>
            </a:xfrm>
            <a:custGeom>
              <a:avLst/>
              <a:gdLst/>
              <a:ahLst/>
              <a:cxnLst/>
              <a:rect l="l" t="t" r="r" b="b"/>
              <a:pathLst>
                <a:path w="6565900" h="3873500">
                  <a:moveTo>
                    <a:pt x="0" y="0"/>
                  </a:moveTo>
                  <a:lnTo>
                    <a:pt x="6565900" y="0"/>
                  </a:lnTo>
                  <a:lnTo>
                    <a:pt x="6565900" y="3873500"/>
                  </a:lnTo>
                  <a:lnTo>
                    <a:pt x="0" y="3873500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03500" y="6223000"/>
              <a:ext cx="1803400" cy="5588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31800" y="7023100"/>
              <a:ext cx="6121400" cy="1397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48319" y="6083300"/>
            <a:ext cx="6100445" cy="1219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4700"/>
              </a:lnSpc>
              <a:spcBef>
                <a:spcPts val="100"/>
              </a:spcBef>
            </a:pPr>
            <a:r>
              <a:rPr sz="4000" spc="15" dirty="0">
                <a:solidFill>
                  <a:srgbClr val="FFFFFF"/>
                </a:solidFill>
                <a:latin typeface="Gill Sans MT"/>
                <a:cs typeface="Gill Sans MT"/>
              </a:rPr>
              <a:t>Memory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7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-------------------------------------</a:t>
            </a:r>
            <a:endParaRPr sz="4000">
              <a:latin typeface="Gill Sans MT"/>
              <a:cs typeface="Gill Sans MT"/>
            </a:endParaRPr>
          </a:p>
        </p:txBody>
      </p: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247650" y="7302934"/>
          <a:ext cx="5504180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1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0: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5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4335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4: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8: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52400" algn="r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spc="-5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solidFill>
                            <a:srgbClr val="FFFFFF"/>
                          </a:solidFill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object 27"/>
          <p:cNvGrpSpPr/>
          <p:nvPr/>
        </p:nvGrpSpPr>
        <p:grpSpPr>
          <a:xfrm>
            <a:off x="292100" y="533400"/>
            <a:ext cx="5803900" cy="1866900"/>
            <a:chOff x="292100" y="533400"/>
            <a:chExt cx="5803900" cy="1866900"/>
          </a:xfrm>
        </p:grpSpPr>
        <p:sp>
          <p:nvSpPr>
            <p:cNvPr id="28" name="object 28"/>
            <p:cNvSpPr/>
            <p:nvPr/>
          </p:nvSpPr>
          <p:spPr>
            <a:xfrm>
              <a:off x="292100" y="533400"/>
              <a:ext cx="5803900" cy="18669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55700" y="685800"/>
              <a:ext cx="4102100" cy="5588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68300" y="1485900"/>
              <a:ext cx="5638800" cy="1397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92100" y="533400"/>
            <a:ext cx="5803900" cy="1866900"/>
          </a:xfrm>
          <a:prstGeom prst="rect">
            <a:avLst/>
          </a:prstGeom>
          <a:ln w="25400">
            <a:solidFill>
              <a:srgbClr val="000000"/>
            </a:solidFill>
          </a:ln>
        </p:spPr>
        <p:txBody>
          <a:bodyPr vert="horz" wrap="square" lIns="0" tIns="25400" rIns="0" bIns="0" rtlCol="0">
            <a:spAutoFit/>
          </a:bodyPr>
          <a:lstStyle/>
          <a:p>
            <a:pPr algn="ctr">
              <a:lnSpc>
                <a:spcPts val="4700"/>
              </a:lnSpc>
              <a:spcBef>
                <a:spcPts val="200"/>
              </a:spcBef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Instruction</a:t>
            </a:r>
            <a:r>
              <a:rPr sz="4000" spc="-10" dirty="0">
                <a:solidFill>
                  <a:srgbClr val="FFFFFF"/>
                </a:solidFill>
                <a:latin typeface="Gill Sans MT"/>
                <a:cs typeface="Gill Sans MT"/>
              </a:rPr>
              <a:t> </a:t>
            </a: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Register</a:t>
            </a:r>
            <a:endParaRPr sz="4000">
              <a:latin typeface="Gill Sans MT"/>
              <a:cs typeface="Gill Sans MT"/>
            </a:endParaRPr>
          </a:p>
          <a:p>
            <a:pPr algn="ctr">
              <a:lnSpc>
                <a:spcPts val="4400"/>
              </a:lnSpc>
            </a:pPr>
            <a:r>
              <a:rPr sz="4000" spc="-5" dirty="0">
                <a:solidFill>
                  <a:srgbClr val="FFFFFF"/>
                </a:solidFill>
                <a:latin typeface="Gill Sans MT"/>
                <a:cs typeface="Gill Sans MT"/>
              </a:rPr>
              <a:t>----------------------------------</a:t>
            </a:r>
            <a:endParaRPr sz="4000">
              <a:latin typeface="Gill Sans MT"/>
              <a:cs typeface="Gill Sans MT"/>
            </a:endParaRPr>
          </a:p>
          <a:p>
            <a:pPr marL="63500">
              <a:lnSpc>
                <a:spcPts val="4740"/>
              </a:lnSpc>
            </a:pPr>
            <a:r>
              <a:rPr sz="4200" spc="-5" dirty="0">
                <a:solidFill>
                  <a:srgbClr val="FFFFFF"/>
                </a:solidFill>
                <a:latin typeface="Courier New"/>
                <a:cs typeface="Courier New"/>
              </a:rPr>
              <a:t>add r2, r0,</a:t>
            </a:r>
            <a:r>
              <a:rPr sz="4200" spc="-45" dirty="0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sz="4200" dirty="0">
                <a:solidFill>
                  <a:srgbClr val="FFFFFF"/>
                </a:solidFill>
                <a:latin typeface="Courier New"/>
                <a:cs typeface="Courier New"/>
              </a:rPr>
              <a:t>r1</a:t>
            </a:r>
            <a:endParaRPr sz="42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737600" y="2870200"/>
            <a:ext cx="647700" cy="635000"/>
          </a:xfrm>
          <a:custGeom>
            <a:avLst/>
            <a:gdLst/>
            <a:ahLst/>
            <a:cxnLst/>
            <a:rect l="l" t="t" r="r" b="b"/>
            <a:pathLst>
              <a:path w="647700" h="635000">
                <a:moveTo>
                  <a:pt x="0" y="0"/>
                </a:moveTo>
                <a:lnTo>
                  <a:pt x="647700" y="0"/>
                </a:lnTo>
                <a:lnTo>
                  <a:pt x="647700" y="635000"/>
                </a:lnTo>
                <a:lnTo>
                  <a:pt x="0" y="6350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E324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114300" y="9761220"/>
            <a:ext cx="33312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-The ALU sets the</a:t>
            </a:r>
            <a:r>
              <a:rPr sz="2200" spc="-3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result</a:t>
            </a:r>
            <a:endParaRPr sz="22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9034" y="203200"/>
            <a:ext cx="5666740" cy="25247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7630" marR="5080" indent="-75565">
              <a:lnSpc>
                <a:spcPts val="9600"/>
              </a:lnSpc>
              <a:spcBef>
                <a:spcPts val="819"/>
              </a:spcBef>
            </a:pPr>
            <a:r>
              <a:rPr sz="8400" spc="-15" dirty="0">
                <a:solidFill>
                  <a:srgbClr val="000000"/>
                </a:solidFill>
              </a:rPr>
              <a:t>Adding</a:t>
            </a:r>
            <a:r>
              <a:rPr sz="8400" spc="-95" dirty="0">
                <a:solidFill>
                  <a:srgbClr val="000000"/>
                </a:solidFill>
              </a:rPr>
              <a:t> </a:t>
            </a:r>
            <a:r>
              <a:rPr sz="8400" spc="-45" dirty="0">
                <a:solidFill>
                  <a:srgbClr val="000000"/>
                </a:solidFill>
              </a:rPr>
              <a:t>More  </a:t>
            </a:r>
            <a:r>
              <a:rPr sz="8400" spc="-5" dirty="0">
                <a:solidFill>
                  <a:srgbClr val="000000"/>
                </a:solidFill>
              </a:rPr>
              <a:t>Functionality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600200" y="4800600"/>
            <a:ext cx="8361045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609600" algn="l"/>
                <a:tab pos="3094355" algn="l"/>
                <a:tab pos="4065904" algn="l"/>
                <a:tab pos="6252210" algn="l"/>
              </a:tabLst>
            </a:pPr>
            <a:r>
              <a:rPr sz="4200" spc="-190" dirty="0">
                <a:latin typeface="Gill Sans MT"/>
                <a:cs typeface="Gill Sans MT"/>
              </a:rPr>
              <a:t>We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need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</a:t>
            </a:r>
            <a:r>
              <a:rPr sz="4200" spc="-60" dirty="0">
                <a:latin typeface="Gill Sans MT"/>
                <a:cs typeface="Gill Sans MT"/>
              </a:rPr>
              <a:t>way	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display	</a:t>
            </a:r>
            <a:r>
              <a:rPr sz="4200" spc="-5" dirty="0">
                <a:latin typeface="Gill Sans MT"/>
                <a:cs typeface="Gill Sans MT"/>
              </a:rPr>
              <a:t>the</a:t>
            </a:r>
            <a:r>
              <a:rPr sz="4200" spc="-80" dirty="0">
                <a:latin typeface="Gill Sans MT"/>
                <a:cs typeface="Gill Sans MT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result</a:t>
            </a:r>
            <a:endParaRPr sz="4200">
              <a:latin typeface="Gill Sans MT"/>
              <a:cs typeface="Gill Sans MT"/>
            </a:endParaRPr>
          </a:p>
          <a:p>
            <a:pPr marL="609600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609600" algn="l"/>
                <a:tab pos="4074795" algn="l"/>
              </a:tabLst>
            </a:pPr>
            <a:r>
              <a:rPr sz="4200" spc="-5" dirty="0">
                <a:latin typeface="Gill Sans MT"/>
                <a:cs typeface="Gill Sans MT"/>
              </a:rPr>
              <a:t>What</a:t>
            </a:r>
            <a:r>
              <a:rPr sz="4200" dirty="0">
                <a:latin typeface="Gill Sans MT"/>
                <a:cs typeface="Gill Sans MT"/>
              </a:rPr>
              <a:t> does this	</a:t>
            </a:r>
            <a:r>
              <a:rPr sz="4200" spc="-5" dirty="0">
                <a:latin typeface="Gill Sans MT"/>
                <a:cs typeface="Gill Sans MT"/>
              </a:rPr>
              <a:t>entail?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761220"/>
            <a:ext cx="3892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-Actually quite the tall order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9034" y="203200"/>
            <a:ext cx="5666740" cy="25247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87630" marR="5080" indent="-75565">
              <a:lnSpc>
                <a:spcPts val="9600"/>
              </a:lnSpc>
              <a:spcBef>
                <a:spcPts val="819"/>
              </a:spcBef>
            </a:pPr>
            <a:r>
              <a:rPr sz="8400" spc="-15" dirty="0">
                <a:solidFill>
                  <a:srgbClr val="000000"/>
                </a:solidFill>
              </a:rPr>
              <a:t>Adding</a:t>
            </a:r>
            <a:r>
              <a:rPr sz="8400" spc="-95" dirty="0">
                <a:solidFill>
                  <a:srgbClr val="000000"/>
                </a:solidFill>
              </a:rPr>
              <a:t> </a:t>
            </a:r>
            <a:r>
              <a:rPr sz="8400" spc="-45" dirty="0">
                <a:solidFill>
                  <a:srgbClr val="000000"/>
                </a:solidFill>
              </a:rPr>
              <a:t>More  </a:t>
            </a:r>
            <a:r>
              <a:rPr sz="8400" spc="-5" dirty="0">
                <a:solidFill>
                  <a:srgbClr val="000000"/>
                </a:solidFill>
              </a:rPr>
              <a:t>Functionality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62100" y="2946400"/>
            <a:ext cx="9483725" cy="53707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7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647700" algn="l"/>
                <a:tab pos="3132455" algn="l"/>
                <a:tab pos="4104004" algn="l"/>
                <a:tab pos="6290310" algn="l"/>
              </a:tabLst>
            </a:pPr>
            <a:r>
              <a:rPr sz="4200" spc="-190" dirty="0">
                <a:latin typeface="Gill Sans MT"/>
                <a:cs typeface="Gill Sans MT"/>
              </a:rPr>
              <a:t>We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need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</a:t>
            </a:r>
            <a:r>
              <a:rPr sz="4200" spc="-60" dirty="0">
                <a:latin typeface="Gill Sans MT"/>
                <a:cs typeface="Gill Sans MT"/>
              </a:rPr>
              <a:t>way	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display	</a:t>
            </a:r>
            <a:r>
              <a:rPr sz="4200" spc="-5" dirty="0">
                <a:latin typeface="Gill Sans MT"/>
                <a:cs typeface="Gill Sans MT"/>
              </a:rPr>
              <a:t>the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result</a:t>
            </a:r>
            <a:endParaRPr sz="4200" dirty="0">
              <a:latin typeface="Gill Sans MT"/>
              <a:cs typeface="Gill Sans MT"/>
            </a:endParaRPr>
          </a:p>
          <a:p>
            <a:pPr marL="647700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647700" algn="l"/>
                <a:tab pos="4112895" algn="l"/>
              </a:tabLst>
            </a:pPr>
            <a:r>
              <a:rPr sz="4200" spc="-5" dirty="0">
                <a:latin typeface="Gill Sans MT"/>
                <a:cs typeface="Gill Sans MT"/>
              </a:rPr>
              <a:t>What</a:t>
            </a:r>
            <a:r>
              <a:rPr sz="4200" dirty="0">
                <a:latin typeface="Gill Sans MT"/>
                <a:cs typeface="Gill Sans MT"/>
              </a:rPr>
              <a:t> does this	</a:t>
            </a:r>
            <a:r>
              <a:rPr sz="4200" spc="-5" dirty="0">
                <a:latin typeface="Gill Sans MT"/>
                <a:cs typeface="Gill Sans MT"/>
              </a:rPr>
              <a:t>entail?</a:t>
            </a:r>
            <a:endParaRPr sz="4200" dirty="0">
              <a:latin typeface="Gill Sans MT"/>
              <a:cs typeface="Gill Sans MT"/>
            </a:endParaRPr>
          </a:p>
          <a:p>
            <a:pPr marL="1536700" marR="55880" lvl="1" indent="-571500">
              <a:lnSpc>
                <a:spcPts val="4900"/>
              </a:lnSpc>
              <a:spcBef>
                <a:spcPts val="2540"/>
              </a:spcBef>
              <a:buSzPct val="170238"/>
              <a:buChar char="•"/>
              <a:tabLst>
                <a:tab pos="1536700" algn="l"/>
                <a:tab pos="3093720" algn="l"/>
                <a:tab pos="4728210" algn="l"/>
                <a:tab pos="5895975" algn="l"/>
                <a:tab pos="7410450" algn="l"/>
              </a:tabLst>
            </a:pPr>
            <a:r>
              <a:rPr sz="4200" dirty="0">
                <a:latin typeface="Gill Sans MT"/>
                <a:cs typeface="Gill Sans MT"/>
              </a:rPr>
              <a:t>Input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/	output.</a:t>
            </a:r>
            <a:r>
              <a:rPr sz="4200" spc="22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This</a:t>
            </a:r>
            <a:r>
              <a:rPr lang="en-US" sz="420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entails</a:t>
            </a:r>
            <a:r>
              <a:rPr lang="en-US" sz="4200" spc="-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talking</a:t>
            </a:r>
            <a:r>
              <a:rPr sz="4200" spc="-8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  </a:t>
            </a:r>
            <a:r>
              <a:rPr sz="4200" spc="-10" dirty="0">
                <a:latin typeface="Gill Sans MT"/>
                <a:cs typeface="Gill Sans MT"/>
              </a:rPr>
              <a:t>devices,</a:t>
            </a:r>
            <a:r>
              <a:rPr sz="4200" spc="-41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which	the operating system  handles</a:t>
            </a:r>
            <a:endParaRPr sz="4200" dirty="0">
              <a:latin typeface="Gill Sans MT"/>
              <a:cs typeface="Gill Sans MT"/>
            </a:endParaRPr>
          </a:p>
          <a:p>
            <a:pPr marL="1536700" marR="154305" lvl="1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1536700" algn="l"/>
                <a:tab pos="4021454" algn="l"/>
                <a:tab pos="4802505" algn="l"/>
                <a:tab pos="4993005" algn="l"/>
              </a:tabLst>
            </a:pPr>
            <a:r>
              <a:rPr sz="4200" spc="-190" dirty="0">
                <a:latin typeface="Gill Sans MT"/>
                <a:cs typeface="Gill Sans MT"/>
              </a:rPr>
              <a:t>We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need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</a:t>
            </a:r>
            <a:r>
              <a:rPr sz="4200" spc="-60" dirty="0">
                <a:latin typeface="Gill Sans MT"/>
                <a:cs typeface="Gill Sans MT"/>
              </a:rPr>
              <a:t>way	</a:t>
            </a:r>
            <a:r>
              <a:rPr sz="4200" dirty="0">
                <a:latin typeface="Gill Sans MT"/>
                <a:cs typeface="Gill Sans MT"/>
              </a:rPr>
              <a:t>to tell </a:t>
            </a:r>
            <a:r>
              <a:rPr sz="4200" spc="-5" dirty="0">
                <a:latin typeface="Gill Sans MT"/>
                <a:cs typeface="Gill Sans MT"/>
              </a:rPr>
              <a:t>the</a:t>
            </a:r>
            <a:r>
              <a:rPr sz="4200" spc="-7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operating  system</a:t>
            </a:r>
            <a:r>
              <a:rPr sz="4200" dirty="0">
                <a:latin typeface="Gill Sans MT"/>
                <a:cs typeface="Gill Sans MT"/>
              </a:rPr>
              <a:t> to kick	</a:t>
            </a:r>
            <a:r>
              <a:rPr sz="4200" spc="-5" dirty="0">
                <a:latin typeface="Gill Sans MT"/>
                <a:cs typeface="Gill Sans MT"/>
              </a:rPr>
              <a:t>in</a:t>
            </a:r>
            <a:endParaRPr sz="4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761220"/>
            <a:ext cx="38925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-Actually quite the tall order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3083" y="762000"/>
            <a:ext cx="755840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155" dirty="0">
                <a:solidFill>
                  <a:srgbClr val="000000"/>
                </a:solidFill>
              </a:rPr>
              <a:t>Talking </a:t>
            </a:r>
            <a:r>
              <a:rPr sz="8400" spc="-5" dirty="0">
                <a:solidFill>
                  <a:srgbClr val="000000"/>
                </a:solidFill>
              </a:rPr>
              <a:t>to the</a:t>
            </a:r>
            <a:r>
              <a:rPr sz="8400" spc="90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OS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3403600"/>
            <a:ext cx="9810750" cy="4462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706755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</a:tabLst>
            </a:pPr>
            <a:r>
              <a:rPr sz="4200" spc="-190" dirty="0">
                <a:latin typeface="Gill Sans MT"/>
                <a:cs typeface="Gill Sans MT"/>
              </a:rPr>
              <a:t>We </a:t>
            </a:r>
            <a:r>
              <a:rPr sz="4200" spc="-30" dirty="0">
                <a:latin typeface="Gill Sans MT"/>
                <a:cs typeface="Gill Sans MT"/>
              </a:rPr>
              <a:t>are </a:t>
            </a:r>
            <a:r>
              <a:rPr sz="4200" spc="-10" dirty="0">
                <a:latin typeface="Gill Sans MT"/>
                <a:cs typeface="Gill Sans MT"/>
              </a:rPr>
              <a:t>going </a:t>
            </a:r>
            <a:r>
              <a:rPr sz="4200" dirty="0">
                <a:latin typeface="Gill Sans MT"/>
                <a:cs typeface="Gill Sans MT"/>
              </a:rPr>
              <a:t>to be running on an</a:t>
            </a:r>
            <a:r>
              <a:rPr sz="4200" spc="-325" dirty="0">
                <a:latin typeface="Gill Sans MT"/>
                <a:cs typeface="Gill Sans MT"/>
              </a:rPr>
              <a:t> </a:t>
            </a:r>
            <a:r>
              <a:rPr lang="en-US" sz="4200" spc="-32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ARM  </a:t>
            </a:r>
            <a:r>
              <a:rPr sz="4200" spc="-50" dirty="0">
                <a:latin typeface="Gill Sans MT"/>
                <a:cs typeface="Gill Sans MT"/>
              </a:rPr>
              <a:t>simulator,</a:t>
            </a:r>
            <a:r>
              <a:rPr sz="4200" spc="-850" dirty="0">
                <a:latin typeface="Gill Sans MT"/>
                <a:cs typeface="Gill Sans MT"/>
              </a:rPr>
              <a:t> </a:t>
            </a:r>
            <a:r>
              <a:rPr lang="en-US" sz="4200" spc="-850" dirty="0">
                <a:latin typeface="Gill Sans MT"/>
                <a:cs typeface="Gill Sans MT"/>
              </a:rPr>
              <a:t>  </a:t>
            </a:r>
            <a:r>
              <a:rPr sz="4200" spc="-5" dirty="0" err="1">
                <a:latin typeface="Gill Sans MT"/>
                <a:cs typeface="Gill Sans MT"/>
              </a:rPr>
              <a:t>ARMSim</a:t>
            </a:r>
            <a:r>
              <a:rPr sz="4200" spc="-5" dirty="0">
                <a:latin typeface="Gill Sans MT"/>
                <a:cs typeface="Gill Sans MT"/>
              </a:rPr>
              <a:t>#</a:t>
            </a:r>
            <a:endParaRPr sz="4200" dirty="0">
              <a:latin typeface="Gill Sans MT"/>
              <a:cs typeface="Gill Sans MT"/>
            </a:endParaRPr>
          </a:p>
          <a:p>
            <a:pPr marL="622300" marR="30480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622300" algn="l"/>
                <a:tab pos="1868170" algn="l"/>
                <a:tab pos="4897755" algn="l"/>
                <a:tab pos="6406515" algn="l"/>
                <a:tab pos="7008495" algn="l"/>
              </a:tabLst>
            </a:pPr>
            <a:r>
              <a:rPr sz="4200" spc="-190" dirty="0">
                <a:latin typeface="Gill Sans MT"/>
                <a:cs typeface="Gill Sans MT"/>
              </a:rPr>
              <a:t>We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cannot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directly	</a:t>
            </a:r>
            <a:r>
              <a:rPr sz="4200" spc="-5" dirty="0">
                <a:latin typeface="Gill Sans MT"/>
                <a:cs typeface="Gill Sans MT"/>
              </a:rPr>
              <a:t>access	system</a:t>
            </a:r>
            <a:r>
              <a:rPr sz="4200" spc="-5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libraries  </a:t>
            </a:r>
            <a:r>
              <a:rPr sz="4200" spc="-15" dirty="0">
                <a:latin typeface="Gill Sans MT"/>
                <a:cs typeface="Gill Sans MT"/>
              </a:rPr>
              <a:t>(they	</a:t>
            </a:r>
            <a:r>
              <a:rPr sz="4200" spc="-45" dirty="0">
                <a:latin typeface="Gill Sans MT"/>
                <a:cs typeface="Gill Sans MT"/>
              </a:rPr>
              <a:t>aren’t </a:t>
            </a:r>
            <a:r>
              <a:rPr sz="4200" spc="-40" dirty="0">
                <a:latin typeface="Gill Sans MT"/>
                <a:cs typeface="Gill Sans MT"/>
              </a:rPr>
              <a:t>even </a:t>
            </a:r>
            <a:r>
              <a:rPr sz="4200" spc="-5" dirty="0">
                <a:latin typeface="Gill Sans MT"/>
                <a:cs typeface="Gill Sans MT"/>
              </a:rPr>
              <a:t>in</a:t>
            </a:r>
            <a:r>
              <a:rPr sz="4200" spc="9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the</a:t>
            </a:r>
            <a:r>
              <a:rPr sz="4200" dirty="0">
                <a:latin typeface="Gill Sans MT"/>
                <a:cs typeface="Gill Sans MT"/>
              </a:rPr>
              <a:t> same	</a:t>
            </a:r>
            <a:r>
              <a:rPr sz="4200" spc="-5" dirty="0">
                <a:latin typeface="Gill Sans MT"/>
                <a:cs typeface="Gill Sans MT"/>
              </a:rPr>
              <a:t>machine  language)</a:t>
            </a:r>
            <a:endParaRPr sz="4200" dirty="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22300" algn="l"/>
              </a:tabLst>
            </a:pPr>
            <a:r>
              <a:rPr sz="4200" spc="-15" dirty="0">
                <a:latin typeface="Gill Sans MT"/>
                <a:cs typeface="Gill Sans MT"/>
              </a:rPr>
              <a:t>How </a:t>
            </a:r>
            <a:r>
              <a:rPr sz="4200" dirty="0">
                <a:latin typeface="Gill Sans MT"/>
                <a:cs typeface="Gill Sans MT"/>
              </a:rPr>
              <a:t>might </a:t>
            </a:r>
            <a:r>
              <a:rPr sz="4200" spc="-45" dirty="0">
                <a:latin typeface="Gill Sans MT"/>
                <a:cs typeface="Gill Sans MT"/>
              </a:rPr>
              <a:t>we </a:t>
            </a:r>
            <a:r>
              <a:rPr sz="4200" dirty="0">
                <a:latin typeface="Gill Sans MT"/>
                <a:cs typeface="Gill Sans MT"/>
              </a:rPr>
              <a:t>print</a:t>
            </a:r>
            <a:r>
              <a:rPr sz="4200" spc="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something?</a:t>
            </a:r>
            <a:endParaRPr sz="4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57921" y="762000"/>
            <a:ext cx="84893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665345" algn="l"/>
              </a:tabLst>
            </a:pPr>
            <a:r>
              <a:rPr sz="8400" spc="-5" dirty="0">
                <a:solidFill>
                  <a:srgbClr val="000000"/>
                </a:solidFill>
              </a:rPr>
              <a:t>ARMSim#	Routines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244600" y="3111500"/>
            <a:ext cx="11607800" cy="4455066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635000" marR="974725" indent="-571500">
              <a:lnSpc>
                <a:spcPts val="5200"/>
              </a:lnSpc>
              <a:spcBef>
                <a:spcPts val="140"/>
              </a:spcBef>
              <a:buSzPct val="170238"/>
              <a:buChar char="•"/>
              <a:tabLst>
                <a:tab pos="635000" algn="l"/>
                <a:tab pos="2791460" algn="l"/>
                <a:tab pos="4625340" algn="l"/>
              </a:tabLst>
            </a:pPr>
            <a:r>
              <a:rPr sz="4200" dirty="0">
                <a:latin typeface="Gill Sans MT"/>
                <a:cs typeface="Gill Sans MT"/>
              </a:rPr>
              <a:t>ARM </a:t>
            </a:r>
            <a:r>
              <a:rPr sz="4200" spc="-20" dirty="0">
                <a:latin typeface="Gill Sans MT"/>
                <a:cs typeface="Gill Sans MT"/>
              </a:rPr>
              <a:t>features </a:t>
            </a:r>
            <a:r>
              <a:rPr sz="4200" dirty="0">
                <a:latin typeface="Gill Sans MT"/>
                <a:cs typeface="Gill Sans MT"/>
              </a:rPr>
              <a:t>a </a:t>
            </a:r>
            <a:r>
              <a:rPr sz="4200" dirty="0">
                <a:latin typeface="Courier New"/>
                <a:cs typeface="Courier New"/>
              </a:rPr>
              <a:t>swi</a:t>
            </a:r>
            <a:r>
              <a:rPr sz="4200" spc="-1764" dirty="0">
                <a:latin typeface="Courier New"/>
                <a:cs typeface="Courier New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instruction, which</a:t>
            </a:r>
            <a:r>
              <a:rPr lang="en-US"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triggers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</a:t>
            </a:r>
            <a:r>
              <a:rPr sz="4200" i="1" spc="-20" dirty="0">
                <a:latin typeface="Gill Sans MT"/>
                <a:cs typeface="Gill Sans MT"/>
              </a:rPr>
              <a:t>software	</a:t>
            </a:r>
            <a:r>
              <a:rPr sz="4200" i="1" spc="-5" dirty="0">
                <a:latin typeface="Gill Sans MT"/>
                <a:cs typeface="Gill Sans MT"/>
              </a:rPr>
              <a:t>interrupt</a:t>
            </a:r>
            <a:endParaRPr sz="4200" dirty="0">
              <a:latin typeface="Gill Sans MT"/>
              <a:cs typeface="Gill Sans MT"/>
            </a:endParaRPr>
          </a:p>
          <a:p>
            <a:pPr marL="635000" marR="988060" indent="-571500">
              <a:lnSpc>
                <a:spcPts val="4900"/>
              </a:lnSpc>
              <a:spcBef>
                <a:spcPts val="2340"/>
              </a:spcBef>
              <a:buSzPct val="170238"/>
              <a:buChar char="•"/>
              <a:tabLst>
                <a:tab pos="635000" algn="l"/>
                <a:tab pos="2619375" algn="l"/>
                <a:tab pos="3467100" algn="l"/>
              </a:tabLst>
            </a:pPr>
            <a:r>
              <a:rPr sz="4200" spc="-5" dirty="0">
                <a:latin typeface="Gill Sans MT"/>
                <a:cs typeface="Gill Sans MT"/>
              </a:rPr>
              <a:t>Outside</a:t>
            </a:r>
            <a:r>
              <a:rPr sz="4200" dirty="0">
                <a:latin typeface="Gill Sans MT"/>
                <a:cs typeface="Gill Sans MT"/>
              </a:rPr>
              <a:t> of a	</a:t>
            </a:r>
            <a:r>
              <a:rPr sz="4200" spc="-50" dirty="0">
                <a:latin typeface="Gill Sans MT"/>
                <a:cs typeface="Gill Sans MT"/>
              </a:rPr>
              <a:t>simulator, </a:t>
            </a:r>
            <a:r>
              <a:rPr sz="4200" spc="-5" dirty="0">
                <a:latin typeface="Gill Sans MT"/>
                <a:cs typeface="Gill Sans MT"/>
              </a:rPr>
              <a:t>these pause</a:t>
            </a:r>
            <a:r>
              <a:rPr sz="4200" spc="-4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the  </a:t>
            </a:r>
            <a:r>
              <a:rPr sz="4200" spc="-20" dirty="0">
                <a:latin typeface="Gill Sans MT"/>
                <a:cs typeface="Gill Sans MT"/>
              </a:rPr>
              <a:t>program	</a:t>
            </a:r>
            <a:r>
              <a:rPr sz="4200" dirty="0">
                <a:latin typeface="Gill Sans MT"/>
                <a:cs typeface="Gill Sans MT"/>
              </a:rPr>
              <a:t>and tell </a:t>
            </a:r>
            <a:r>
              <a:rPr sz="4200" spc="-5" dirty="0">
                <a:latin typeface="Gill Sans MT"/>
                <a:cs typeface="Gill Sans MT"/>
              </a:rPr>
              <a:t>the OS </a:t>
            </a:r>
            <a:r>
              <a:rPr sz="4200" dirty="0">
                <a:latin typeface="Gill Sans MT"/>
                <a:cs typeface="Gill Sans MT"/>
              </a:rPr>
              <a:t>to check</a:t>
            </a:r>
            <a:r>
              <a:rPr lang="en-US" sz="420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something</a:t>
            </a:r>
          </a:p>
          <a:p>
            <a:pPr marL="635000" indent="-571500">
              <a:lnSpc>
                <a:spcPts val="4970"/>
              </a:lnSpc>
              <a:spcBef>
                <a:spcPts val="2120"/>
              </a:spcBef>
              <a:buSzPct val="170238"/>
              <a:buChar char="•"/>
              <a:tabLst>
                <a:tab pos="635000" algn="l"/>
                <a:tab pos="6524625" algn="l"/>
              </a:tabLst>
            </a:pPr>
            <a:r>
              <a:rPr sz="4200" spc="-5" dirty="0">
                <a:latin typeface="Gill Sans MT"/>
                <a:cs typeface="Gill Sans MT"/>
              </a:rPr>
              <a:t>Inside the </a:t>
            </a:r>
            <a:r>
              <a:rPr sz="4200" spc="-50" dirty="0">
                <a:latin typeface="Gill Sans MT"/>
                <a:cs typeface="Gill Sans MT"/>
              </a:rPr>
              <a:t>simulator,</a:t>
            </a:r>
            <a:r>
              <a:rPr sz="4200" spc="-39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it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tells</a:t>
            </a:r>
            <a:r>
              <a:rPr lang="en-US" sz="4200" spc="-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the</a:t>
            </a:r>
            <a:r>
              <a:rPr sz="4200" spc="-75" dirty="0">
                <a:latin typeface="Gill Sans MT"/>
                <a:cs typeface="Gill Sans MT"/>
              </a:rPr>
              <a:t> </a:t>
            </a:r>
            <a:r>
              <a:rPr sz="4200" b="1" spc="190" dirty="0">
                <a:latin typeface="Gill Sans MT"/>
                <a:cs typeface="Gill Sans MT"/>
              </a:rPr>
              <a:t>simulator</a:t>
            </a:r>
            <a:r>
              <a:rPr lang="en-US" sz="4200" b="1" spc="19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check</a:t>
            </a:r>
            <a:r>
              <a:rPr lang="en-US" sz="420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something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9423" y="673100"/>
            <a:ext cx="19462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dirty="0">
                <a:solidFill>
                  <a:srgbClr val="000000"/>
                </a:solidFill>
                <a:latin typeface="Courier New"/>
                <a:cs typeface="Courier New"/>
              </a:rPr>
              <a:t>swi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25600" y="4953000"/>
            <a:ext cx="937196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84200" marR="508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584200" algn="l"/>
                <a:tab pos="1476375" algn="l"/>
                <a:tab pos="7280909" algn="l"/>
              </a:tabLst>
            </a:pPr>
            <a:r>
              <a:rPr sz="4200" dirty="0">
                <a:latin typeface="Gill Sans MT"/>
                <a:cs typeface="Gill Sans MT"/>
              </a:rPr>
              <a:t>So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8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15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O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/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spc="-45" dirty="0">
                <a:latin typeface="Gill Sans MT"/>
                <a:cs typeface="Gill Sans MT"/>
              </a:rPr>
              <a:t>m</a:t>
            </a:r>
            <a:r>
              <a:rPr sz="4200" dirty="0">
                <a:latin typeface="Gill Sans MT"/>
                <a:cs typeface="Gill Sans MT"/>
              </a:rPr>
              <a:t>ulat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r</a:t>
            </a:r>
            <a:r>
              <a:rPr sz="4200" spc="-340" dirty="0">
                <a:latin typeface="Gill Sans MT"/>
                <a:cs typeface="Gill Sans MT"/>
              </a:rPr>
              <a:t>’</a:t>
            </a:r>
            <a:r>
              <a:rPr sz="4200" dirty="0">
                <a:latin typeface="Gill Sans MT"/>
                <a:cs typeface="Gill Sans MT"/>
              </a:rPr>
              <a:t>s	attention.  But	</a:t>
            </a:r>
            <a:r>
              <a:rPr sz="4200" spc="-15" dirty="0">
                <a:latin typeface="Gill Sans MT"/>
                <a:cs typeface="Gill Sans MT"/>
              </a:rPr>
              <a:t>how </a:t>
            </a:r>
            <a:r>
              <a:rPr sz="4200" dirty="0">
                <a:latin typeface="Gill Sans MT"/>
                <a:cs typeface="Gill Sans MT"/>
              </a:rPr>
              <a:t>does </a:t>
            </a:r>
            <a:r>
              <a:rPr sz="4200" spc="-5" dirty="0">
                <a:latin typeface="Gill Sans MT"/>
                <a:cs typeface="Gill Sans MT"/>
              </a:rPr>
              <a:t>it </a:t>
            </a:r>
            <a:r>
              <a:rPr sz="4200" spc="-15" dirty="0">
                <a:latin typeface="Gill Sans MT"/>
                <a:cs typeface="Gill Sans MT"/>
              </a:rPr>
              <a:t>know </a:t>
            </a:r>
            <a:r>
              <a:rPr sz="4200" spc="-5" dirty="0">
                <a:latin typeface="Gill Sans MT"/>
                <a:cs typeface="Gill Sans MT"/>
              </a:rPr>
              <a:t>what </a:t>
            </a:r>
            <a:r>
              <a:rPr sz="4200" spc="-45" dirty="0">
                <a:latin typeface="Gill Sans MT"/>
                <a:cs typeface="Gill Sans MT"/>
              </a:rPr>
              <a:t>we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want?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29423" y="673100"/>
            <a:ext cx="19462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dirty="0">
                <a:solidFill>
                  <a:srgbClr val="000000"/>
                </a:solidFill>
                <a:latin typeface="Courier New"/>
                <a:cs typeface="Courier New"/>
              </a:rPr>
              <a:t>swi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92200" y="3489960"/>
            <a:ext cx="10487977" cy="44246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75057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1514475" algn="l"/>
                <a:tab pos="7319009" algn="l"/>
              </a:tabLst>
            </a:pPr>
            <a:r>
              <a:rPr sz="4200" dirty="0">
                <a:latin typeface="Gill Sans MT"/>
                <a:cs typeface="Gill Sans MT"/>
              </a:rPr>
              <a:t>So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8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150" dirty="0">
                <a:latin typeface="Gill Sans MT"/>
                <a:cs typeface="Gill Sans MT"/>
              </a:rPr>
              <a:t>a</a:t>
            </a:r>
            <a:r>
              <a:rPr sz="4200" spc="-85" dirty="0">
                <a:latin typeface="Gill Sans MT"/>
                <a:cs typeface="Gill Sans MT"/>
              </a:rPr>
              <a:t>v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O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/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i</a:t>
            </a:r>
            <a:r>
              <a:rPr sz="4200" spc="-45" dirty="0">
                <a:latin typeface="Gill Sans MT"/>
                <a:cs typeface="Gill Sans MT"/>
              </a:rPr>
              <a:t>m</a:t>
            </a:r>
            <a:r>
              <a:rPr sz="4200" dirty="0">
                <a:latin typeface="Gill Sans MT"/>
                <a:cs typeface="Gill Sans MT"/>
              </a:rPr>
              <a:t>ulat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r</a:t>
            </a:r>
            <a:r>
              <a:rPr sz="4200" spc="-340" dirty="0">
                <a:latin typeface="Gill Sans MT"/>
                <a:cs typeface="Gill Sans MT"/>
              </a:rPr>
              <a:t>’</a:t>
            </a:r>
            <a:r>
              <a:rPr sz="4200" dirty="0">
                <a:latin typeface="Gill Sans MT"/>
                <a:cs typeface="Gill Sans MT"/>
              </a:rPr>
              <a:t>s</a:t>
            </a:r>
            <a:r>
              <a:rPr lang="en-US" sz="420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attention.  But	</a:t>
            </a:r>
            <a:r>
              <a:rPr sz="4200" spc="-15" dirty="0">
                <a:latin typeface="Gill Sans MT"/>
                <a:cs typeface="Gill Sans MT"/>
              </a:rPr>
              <a:t>how </a:t>
            </a:r>
            <a:r>
              <a:rPr sz="4200" dirty="0">
                <a:latin typeface="Gill Sans MT"/>
                <a:cs typeface="Gill Sans MT"/>
              </a:rPr>
              <a:t>does </a:t>
            </a:r>
            <a:r>
              <a:rPr sz="4200" spc="-5" dirty="0">
                <a:latin typeface="Gill Sans MT"/>
                <a:cs typeface="Gill Sans MT"/>
              </a:rPr>
              <a:t>it </a:t>
            </a:r>
            <a:r>
              <a:rPr sz="4200" spc="-15" dirty="0">
                <a:latin typeface="Gill Sans MT"/>
                <a:cs typeface="Gill Sans MT"/>
              </a:rPr>
              <a:t>know </a:t>
            </a:r>
            <a:r>
              <a:rPr sz="4200" spc="-5" dirty="0">
                <a:latin typeface="Gill Sans MT"/>
                <a:cs typeface="Gill Sans MT"/>
              </a:rPr>
              <a:t>what </a:t>
            </a:r>
            <a:r>
              <a:rPr sz="4200" spc="-45" dirty="0">
                <a:latin typeface="Gill Sans MT"/>
                <a:cs typeface="Gill Sans MT"/>
              </a:rPr>
              <a:t>we</a:t>
            </a:r>
            <a:r>
              <a:rPr sz="4200" spc="-2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want?</a:t>
            </a:r>
            <a:endParaRPr sz="4200" dirty="0">
              <a:latin typeface="Gill Sans MT"/>
              <a:cs typeface="Gill Sans MT"/>
            </a:endParaRPr>
          </a:p>
          <a:p>
            <a:pPr marL="1511300" lvl="1" indent="-571500">
              <a:lnSpc>
                <a:spcPct val="100000"/>
              </a:lnSpc>
              <a:spcBef>
                <a:spcPts val="2120"/>
              </a:spcBef>
              <a:buSzPct val="170238"/>
              <a:buFont typeface="Gill Sans MT"/>
              <a:buChar char="•"/>
              <a:tabLst>
                <a:tab pos="1511300" algn="l"/>
              </a:tabLst>
            </a:pPr>
            <a:r>
              <a:rPr sz="4200" dirty="0">
                <a:latin typeface="Courier New"/>
                <a:cs typeface="Courier New"/>
              </a:rPr>
              <a:t>swi</a:t>
            </a:r>
            <a:r>
              <a:rPr sz="4200" spc="-1780" dirty="0">
                <a:latin typeface="Courier New"/>
                <a:cs typeface="Courier New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operand: integer </a:t>
            </a:r>
            <a:r>
              <a:rPr sz="4200" spc="-30" dirty="0">
                <a:latin typeface="Gill Sans MT"/>
                <a:cs typeface="Gill Sans MT"/>
              </a:rPr>
              <a:t>saying </a:t>
            </a:r>
            <a:r>
              <a:rPr sz="4200" spc="-5" dirty="0">
                <a:latin typeface="Gill Sans MT"/>
                <a:cs typeface="Gill Sans MT"/>
              </a:rPr>
              <a:t>what </a:t>
            </a:r>
            <a:r>
              <a:rPr sz="4200" dirty="0">
                <a:latin typeface="Gill Sans MT"/>
                <a:cs typeface="Gill Sans MT"/>
              </a:rPr>
              <a:t>to do</a:t>
            </a:r>
          </a:p>
          <a:p>
            <a:pPr marL="1511300" marR="824230" lvl="1" indent="-571500" algn="just">
              <a:lnSpc>
                <a:spcPts val="4900"/>
              </a:lnSpc>
              <a:spcBef>
                <a:spcPts val="2840"/>
              </a:spcBef>
              <a:buSzPct val="170238"/>
              <a:buChar char="•"/>
              <a:tabLst>
                <a:tab pos="1511300" algn="l"/>
              </a:tabLst>
            </a:pPr>
            <a:r>
              <a:rPr sz="4200" dirty="0">
                <a:latin typeface="Gill Sans MT"/>
                <a:cs typeface="Gill Sans MT"/>
              </a:rPr>
              <a:t>The </a:t>
            </a:r>
            <a:r>
              <a:rPr sz="4200" spc="-10" dirty="0">
                <a:latin typeface="Gill Sans MT"/>
                <a:cs typeface="Gill Sans MT"/>
              </a:rPr>
              <a:t>OS/simulator </a:t>
            </a:r>
            <a:r>
              <a:rPr sz="4200" spc="-5" dirty="0">
                <a:latin typeface="Gill Sans MT"/>
                <a:cs typeface="Gill Sans MT"/>
              </a:rPr>
              <a:t>can also</a:t>
            </a:r>
            <a:r>
              <a:rPr lang="en-US" sz="4200" spc="-5" dirty="0">
                <a:latin typeface="Gill Sans MT"/>
                <a:cs typeface="Gill Sans MT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read</a:t>
            </a:r>
            <a:r>
              <a:rPr lang="en-US" sz="4200" spc="-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the  </a:t>
            </a:r>
            <a:r>
              <a:rPr sz="4200" spc="-15" dirty="0">
                <a:latin typeface="Gill Sans MT"/>
                <a:cs typeface="Gill Sans MT"/>
              </a:rPr>
              <a:t>registers </a:t>
            </a:r>
            <a:r>
              <a:rPr sz="4200" dirty="0">
                <a:latin typeface="Gill Sans MT"/>
                <a:cs typeface="Gill Sans MT"/>
              </a:rPr>
              <a:t>to get extra </a:t>
            </a:r>
            <a:r>
              <a:rPr sz="4200" spc="-5" dirty="0">
                <a:latin typeface="Gill Sans MT"/>
                <a:cs typeface="Gill Sans MT"/>
              </a:rPr>
              <a:t>information</a:t>
            </a:r>
            <a:r>
              <a:rPr sz="4200" spc="-7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as  </a:t>
            </a:r>
            <a:r>
              <a:rPr sz="4200" spc="-5" dirty="0">
                <a:latin typeface="Gill Sans MT"/>
                <a:cs typeface="Gill Sans MT"/>
              </a:rPr>
              <a:t>needed</a:t>
            </a:r>
            <a:endParaRPr sz="4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812020"/>
            <a:ext cx="10509250" cy="690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-”Integer </a:t>
            </a:r>
            <a:r>
              <a:rPr sz="2200" spc="-5" dirty="0">
                <a:latin typeface="Lucida Sans Unicode"/>
                <a:cs typeface="Lucida Sans Unicode"/>
              </a:rPr>
              <a:t>saying what to </a:t>
            </a:r>
            <a:r>
              <a:rPr sz="2200" spc="10" dirty="0">
                <a:latin typeface="Lucida Sans Unicode"/>
                <a:cs typeface="Lucida Sans Unicode"/>
              </a:rPr>
              <a:t>do”: </a:t>
            </a:r>
            <a:r>
              <a:rPr sz="2200" spc="-5" dirty="0">
                <a:latin typeface="Lucida Sans Unicode"/>
                <a:cs typeface="Lucida Sans Unicode"/>
              </a:rPr>
              <a:t>e.g., </a:t>
            </a:r>
            <a:r>
              <a:rPr sz="2200" dirty="0">
                <a:latin typeface="Lucida Sans Unicode"/>
                <a:cs typeface="Lucida Sans Unicode"/>
              </a:rPr>
              <a:t>we </a:t>
            </a:r>
            <a:r>
              <a:rPr sz="2200" spc="-5" dirty="0">
                <a:latin typeface="Lucida Sans Unicode"/>
                <a:cs typeface="Lucida Sans Unicode"/>
              </a:rPr>
              <a:t>agree that </a:t>
            </a:r>
            <a:r>
              <a:rPr sz="2200" spc="30" dirty="0">
                <a:latin typeface="Lucida Sans Unicode"/>
                <a:cs typeface="Lucida Sans Unicode"/>
              </a:rPr>
              <a:t>“5” </a:t>
            </a:r>
            <a:r>
              <a:rPr sz="2200" spc="-5" dirty="0">
                <a:latin typeface="Lucida Sans Unicode"/>
                <a:cs typeface="Lucida Sans Unicode"/>
              </a:rPr>
              <a:t>means </a:t>
            </a:r>
            <a:r>
              <a:rPr sz="2200" spc="5" dirty="0">
                <a:latin typeface="Lucida Sans Unicode"/>
                <a:cs typeface="Lucida Sans Unicode"/>
              </a:rPr>
              <a:t>“print</a:t>
            </a:r>
            <a:r>
              <a:rPr sz="2200" spc="65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something”</a:t>
            </a:r>
          </a:p>
          <a:p>
            <a:pPr marL="12700">
              <a:lnSpc>
                <a:spcPts val="2620"/>
              </a:lnSpc>
            </a:pPr>
            <a:r>
              <a:rPr sz="2200" spc="-5" dirty="0">
                <a:latin typeface="Lucida Sans Unicode"/>
                <a:cs typeface="Lucida Sans Unicode"/>
              </a:rPr>
              <a:t>-With reading the registers, these </a:t>
            </a:r>
            <a:r>
              <a:rPr sz="2200" dirty="0">
                <a:latin typeface="Lucida Sans Unicode"/>
                <a:cs typeface="Lucida Sans Unicode"/>
              </a:rPr>
              <a:t>could include </a:t>
            </a:r>
            <a:r>
              <a:rPr sz="2200" spc="-5" dirty="0">
                <a:latin typeface="Lucida Sans Unicode"/>
                <a:cs typeface="Lucida Sans Unicode"/>
              </a:rPr>
              <a:t>exactly what to</a:t>
            </a:r>
            <a:r>
              <a:rPr sz="2200" spc="20" dirty="0">
                <a:latin typeface="Lucida Sans Unicode"/>
                <a:cs typeface="Lucida Sans Unicode"/>
              </a:rPr>
              <a:t> </a:t>
            </a:r>
            <a:r>
              <a:rPr sz="2200" dirty="0">
                <a:latin typeface="Lucida Sans Unicode"/>
                <a:cs typeface="Lucida Sans Unicode"/>
              </a:rPr>
              <a:t>print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11674" y="762000"/>
            <a:ext cx="678180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Implementation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625600" y="2971800"/>
            <a:ext cx="8652510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584200" algn="l"/>
                <a:tab pos="2673985" algn="l"/>
              </a:tabLst>
            </a:pPr>
            <a:r>
              <a:rPr sz="4200" spc="-5" dirty="0">
                <a:latin typeface="Gill Sans MT"/>
                <a:cs typeface="Gill Sans MT"/>
              </a:rPr>
              <a:t>What</a:t>
            </a:r>
            <a:r>
              <a:rPr sz="4200" dirty="0">
                <a:latin typeface="Gill Sans MT"/>
                <a:cs typeface="Gill Sans MT"/>
              </a:rPr>
              <a:t> do	</a:t>
            </a:r>
            <a:r>
              <a:rPr sz="4200" spc="-45" dirty="0">
                <a:latin typeface="Gill Sans MT"/>
                <a:cs typeface="Gill Sans MT"/>
              </a:rPr>
              <a:t>we </a:t>
            </a:r>
            <a:r>
              <a:rPr sz="4200" dirty="0">
                <a:latin typeface="Gill Sans MT"/>
                <a:cs typeface="Gill Sans MT"/>
              </a:rPr>
              <a:t>need to </a:t>
            </a:r>
            <a:r>
              <a:rPr sz="4200" spc="-5" dirty="0">
                <a:latin typeface="Gill Sans MT"/>
                <a:cs typeface="Gill Sans MT"/>
              </a:rPr>
              <a:t>implement</a:t>
            </a:r>
            <a:r>
              <a:rPr sz="4200" spc="-3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this?</a:t>
            </a:r>
            <a:endParaRPr sz="4200">
              <a:latin typeface="Gill Sans MT"/>
              <a:cs typeface="Gill Sans MT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57235" y="4705784"/>
          <a:ext cx="3273423" cy="18234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0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1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x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=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3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5;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y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=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7;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921">
                <a:tc>
                  <a:txBody>
                    <a:bodyPr/>
                    <a:lstStyle/>
                    <a:p>
                      <a:pPr marL="3175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z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=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 marR="3175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x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+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y;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4602" y="228600"/>
            <a:ext cx="8256270" cy="2567368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599690" marR="5080" indent="-2587625">
              <a:lnSpc>
                <a:spcPts val="9600"/>
              </a:lnSpc>
              <a:spcBef>
                <a:spcPts val="819"/>
              </a:spcBef>
            </a:pPr>
            <a:r>
              <a:rPr sz="7200" spc="-15" dirty="0">
                <a:solidFill>
                  <a:srgbClr val="000000"/>
                </a:solidFill>
              </a:rPr>
              <a:t>(Finally) </a:t>
            </a:r>
            <a:r>
              <a:rPr sz="7200" dirty="0">
                <a:solidFill>
                  <a:srgbClr val="000000"/>
                </a:solidFill>
              </a:rPr>
              <a:t>Printing</a:t>
            </a:r>
            <a:r>
              <a:rPr sz="7200" spc="-65" dirty="0">
                <a:solidFill>
                  <a:srgbClr val="000000"/>
                </a:solidFill>
              </a:rPr>
              <a:t> </a:t>
            </a:r>
            <a:r>
              <a:rPr sz="7200" dirty="0">
                <a:solidFill>
                  <a:srgbClr val="000000"/>
                </a:solidFill>
              </a:rPr>
              <a:t>an  </a:t>
            </a:r>
            <a:r>
              <a:rPr sz="7200" spc="-5" dirty="0">
                <a:solidFill>
                  <a:srgbClr val="000000"/>
                </a:solidFill>
              </a:rPr>
              <a:t>Integer</a:t>
            </a:r>
            <a:endParaRPr sz="7200" dirty="0"/>
          </a:p>
        </p:txBody>
      </p:sp>
      <p:sp>
        <p:nvSpPr>
          <p:cNvPr id="3" name="object 3"/>
          <p:cNvSpPr txBox="1"/>
          <p:nvPr/>
        </p:nvSpPr>
        <p:spPr>
          <a:xfrm>
            <a:off x="1562100" y="3657600"/>
            <a:ext cx="10121900" cy="38785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47700" marR="15113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47700" algn="l"/>
              </a:tabLst>
            </a:pPr>
            <a:r>
              <a:rPr sz="4200" spc="-25" dirty="0">
                <a:latin typeface="Gill Sans MT"/>
                <a:cs typeface="Gill Sans MT"/>
              </a:rPr>
              <a:t>For</a:t>
            </a:r>
            <a:r>
              <a:rPr sz="4200" spc="-42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ARMSim#,</a:t>
            </a:r>
            <a:r>
              <a:rPr sz="4200" spc="-42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the integer that </a:t>
            </a:r>
            <a:r>
              <a:rPr sz="4200" spc="-45" dirty="0">
                <a:latin typeface="Gill Sans MT"/>
                <a:cs typeface="Gill Sans MT"/>
              </a:rPr>
              <a:t>says</a:t>
            </a:r>
            <a:r>
              <a:rPr sz="4200" spc="-42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“print  an </a:t>
            </a:r>
            <a:r>
              <a:rPr sz="4200" spc="-5" dirty="0">
                <a:latin typeface="Gill Sans MT"/>
                <a:cs typeface="Gill Sans MT"/>
              </a:rPr>
              <a:t>integer” is</a:t>
            </a:r>
            <a:r>
              <a:rPr sz="4200" spc="-15" dirty="0">
                <a:latin typeface="Gill Sans MT"/>
                <a:cs typeface="Gill Sans MT"/>
              </a:rPr>
              <a:t> </a:t>
            </a:r>
            <a:r>
              <a:rPr sz="4200" dirty="0">
                <a:latin typeface="Courier New"/>
                <a:cs typeface="Courier New"/>
              </a:rPr>
              <a:t>0x6B</a:t>
            </a:r>
          </a:p>
          <a:p>
            <a:pPr marL="647700" indent="-571500">
              <a:lnSpc>
                <a:spcPct val="100000"/>
              </a:lnSpc>
              <a:spcBef>
                <a:spcPts val="2420"/>
              </a:spcBef>
              <a:buSzPct val="170238"/>
              <a:buChar char="•"/>
              <a:tabLst>
                <a:tab pos="647700" algn="l"/>
                <a:tab pos="4658995" algn="l"/>
              </a:tabLst>
            </a:pPr>
            <a:r>
              <a:rPr sz="4200" spc="-5" dirty="0">
                <a:latin typeface="Gill Sans MT"/>
                <a:cs typeface="Gill Sans MT"/>
              </a:rPr>
              <a:t>Register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dirty="0">
                <a:latin typeface="Courier New"/>
                <a:cs typeface="Courier New"/>
              </a:rPr>
              <a:t>r1</a:t>
            </a:r>
            <a:r>
              <a:rPr sz="4200" spc="-1345" dirty="0">
                <a:latin typeface="Courier New"/>
                <a:cs typeface="Courier New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holds	the integer 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7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print</a:t>
            </a:r>
          </a:p>
          <a:p>
            <a:pPr marL="647700" indent="-571500">
              <a:lnSpc>
                <a:spcPct val="100000"/>
              </a:lnSpc>
              <a:spcBef>
                <a:spcPts val="2560"/>
              </a:spcBef>
              <a:buSzPct val="170238"/>
              <a:buChar char="•"/>
              <a:tabLst>
                <a:tab pos="647700" algn="l"/>
                <a:tab pos="4658995" algn="l"/>
              </a:tabLst>
            </a:pPr>
            <a:r>
              <a:rPr sz="4200" spc="-5" dirty="0">
                <a:latin typeface="Gill Sans MT"/>
                <a:cs typeface="Gill Sans MT"/>
              </a:rPr>
              <a:t>Register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dirty="0">
                <a:latin typeface="Courier New"/>
                <a:cs typeface="Courier New"/>
              </a:rPr>
              <a:t>r0</a:t>
            </a:r>
            <a:r>
              <a:rPr sz="4200" spc="-1345" dirty="0">
                <a:latin typeface="Courier New"/>
                <a:cs typeface="Courier New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holds	</a:t>
            </a:r>
            <a:r>
              <a:rPr sz="4200" spc="-20" dirty="0">
                <a:latin typeface="Gill Sans MT"/>
                <a:cs typeface="Gill Sans MT"/>
              </a:rPr>
              <a:t>where </a:t>
            </a:r>
            <a:r>
              <a:rPr sz="4200" dirty="0">
                <a:latin typeface="Gill Sans MT"/>
                <a:cs typeface="Gill Sans MT"/>
              </a:rPr>
              <a:t>to print </a:t>
            </a:r>
            <a:r>
              <a:rPr sz="4200" spc="-5" dirty="0">
                <a:latin typeface="Gill Sans MT"/>
                <a:cs typeface="Gill Sans MT"/>
              </a:rPr>
              <a:t>it;</a:t>
            </a:r>
            <a:r>
              <a:rPr sz="4200" spc="-495" dirty="0">
                <a:latin typeface="Gill Sans MT"/>
                <a:cs typeface="Gill Sans MT"/>
              </a:rPr>
              <a:t> </a:t>
            </a:r>
            <a:r>
              <a:rPr sz="4200" dirty="0">
                <a:latin typeface="Courier New"/>
                <a:cs typeface="Courier New"/>
              </a:rPr>
              <a:t>1</a:t>
            </a:r>
          </a:p>
          <a:p>
            <a:pPr marL="647700">
              <a:lnSpc>
                <a:spcPct val="100000"/>
              </a:lnSpc>
              <a:spcBef>
                <a:spcPts val="160"/>
              </a:spcBef>
              <a:tabLst>
                <a:tab pos="6142990" algn="l"/>
              </a:tabLst>
            </a:pPr>
            <a:r>
              <a:rPr sz="4200" spc="-5" dirty="0">
                <a:latin typeface="Gill Sans MT"/>
                <a:cs typeface="Gill Sans MT"/>
              </a:rPr>
              <a:t>means </a:t>
            </a:r>
            <a:r>
              <a:rPr sz="4200" dirty="0">
                <a:latin typeface="Gill Sans MT"/>
                <a:cs typeface="Gill Sans MT"/>
              </a:rPr>
              <a:t>“print</a:t>
            </a:r>
            <a:r>
              <a:rPr sz="4200" spc="-41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 </a:t>
            </a:r>
            <a:r>
              <a:rPr sz="4200" spc="-10" dirty="0">
                <a:latin typeface="Gill Sans MT"/>
                <a:cs typeface="Gill Sans MT"/>
              </a:rPr>
              <a:t>standard	</a:t>
            </a:r>
            <a:r>
              <a:rPr sz="4200" dirty="0">
                <a:latin typeface="Gill Sans MT"/>
                <a:cs typeface="Gill Sans MT"/>
              </a:rPr>
              <a:t>output</a:t>
            </a:r>
            <a:r>
              <a:rPr sz="4200" spc="-90" dirty="0">
                <a:latin typeface="Gill Sans MT"/>
                <a:cs typeface="Gill Sans MT"/>
              </a:rPr>
              <a:t> </a:t>
            </a:r>
            <a:r>
              <a:rPr sz="4200" spc="-10" dirty="0">
                <a:latin typeface="Gill Sans MT"/>
                <a:cs typeface="Gill Sans MT"/>
              </a:rPr>
              <a:t>(screen)”</a:t>
            </a:r>
            <a:endParaRPr sz="42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300" y="9812020"/>
            <a:ext cx="12270740" cy="69088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600"/>
              </a:lnSpc>
              <a:spcBef>
                <a:spcPts val="219"/>
              </a:spcBef>
            </a:pPr>
            <a:r>
              <a:rPr sz="2200" spc="-5" dirty="0">
                <a:latin typeface="Lucida Sans Unicode"/>
                <a:cs typeface="Lucida Sans Unicode"/>
              </a:rPr>
              <a:t>-Other SPIM utilities available </a:t>
            </a:r>
            <a:r>
              <a:rPr sz="2200" dirty="0">
                <a:latin typeface="Lucida Sans Unicode"/>
                <a:cs typeface="Lucida Sans Unicode"/>
              </a:rPr>
              <a:t>via </a:t>
            </a:r>
            <a:r>
              <a:rPr sz="2200" spc="-5" dirty="0">
                <a:latin typeface="Lucida Sans Unicode"/>
                <a:cs typeface="Lucida Sans Unicode"/>
              </a:rPr>
              <a:t>syscall: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https://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  <a:hlinkClick r:id="rId2"/>
              </a:rPr>
              <a:t>www.doc.ic.ac.uk/lab/secondyear/spim/ </a:t>
            </a:r>
            <a:r>
              <a:rPr sz="2200" spc="-5" dirty="0">
                <a:latin typeface="Lucida Sans Unicode"/>
                <a:cs typeface="Lucida Sans Unicode"/>
              </a:rPr>
              <a:t>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node8.html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4137" y="203200"/>
            <a:ext cx="7356475" cy="25247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022475" marR="5080" indent="-2010410">
              <a:lnSpc>
                <a:spcPts val="9600"/>
              </a:lnSpc>
              <a:spcBef>
                <a:spcPts val="819"/>
              </a:spcBef>
            </a:pPr>
            <a:r>
              <a:rPr sz="8400" spc="-5" dirty="0">
                <a:solidFill>
                  <a:srgbClr val="000000"/>
                </a:solidFill>
              </a:rPr>
              <a:t>Augmenting</a:t>
            </a:r>
            <a:r>
              <a:rPr sz="8400" spc="-60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with  </a:t>
            </a:r>
            <a:r>
              <a:rPr sz="8400" dirty="0">
                <a:solidFill>
                  <a:srgbClr val="000000"/>
                </a:solidFill>
              </a:rPr>
              <a:t>Printing</a:t>
            </a:r>
            <a:endParaRPr sz="8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755020"/>
              </p:ext>
            </p:extLst>
          </p:nvPr>
        </p:nvGraphicFramePr>
        <p:xfrm>
          <a:off x="630288" y="3571379"/>
          <a:ext cx="12350751" cy="42618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9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51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3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1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005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23442">
                <a:tc>
                  <a:txBody>
                    <a:bodyPr/>
                    <a:lstStyle/>
                    <a:p>
                      <a:pPr marL="31750">
                        <a:lnSpc>
                          <a:spcPts val="421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31750" marR="152400">
                        <a:lnSpc>
                          <a:spcPts val="4800"/>
                        </a:lnSpc>
                        <a:spcBef>
                          <a:spcPts val="240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  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21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80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21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80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  <a:spcBef>
                          <a:spcPts val="3490"/>
                        </a:spcBef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8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r2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;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r1: integer to</a:t>
                      </a:r>
                      <a:r>
                        <a:rPr sz="4200" b="1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b="1" dirty="0">
                          <a:latin typeface="Courier New"/>
                          <a:cs typeface="Courier New"/>
                        </a:rPr>
                        <a:t>print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521">
                <a:tc>
                  <a:txBody>
                    <a:bodyPr/>
                    <a:lstStyle/>
                    <a:p>
                      <a:pPr marL="31750">
                        <a:lnSpc>
                          <a:spcPts val="424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492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swi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24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0x6B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36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#1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240"/>
                        </a:lnSpc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920"/>
                        </a:lnSpc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9385">
                        <a:lnSpc>
                          <a:spcPts val="424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r0: where to print</a:t>
                      </a:r>
                      <a:r>
                        <a:rPr sz="4200" b="1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b="1" dirty="0">
                          <a:latin typeface="Courier New"/>
                          <a:cs typeface="Courier New"/>
                        </a:rPr>
                        <a:t>it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0x6B: print</a:t>
                      </a:r>
                      <a:r>
                        <a:rPr sz="4200" b="1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b="1" dirty="0">
                          <a:latin typeface="Courier New"/>
                          <a:cs typeface="Courier New"/>
                        </a:rPr>
                        <a:t>integer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0457" y="762000"/>
            <a:ext cx="290449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Exiting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4495800"/>
            <a:ext cx="10111105" cy="22910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1778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1415415" algn="l"/>
                <a:tab pos="6317615" algn="l"/>
              </a:tabLst>
            </a:pPr>
            <a:r>
              <a:rPr sz="4200" dirty="0">
                <a:latin typeface="Gill Sans MT"/>
                <a:cs typeface="Gill Sans MT"/>
              </a:rPr>
              <a:t>If </a:t>
            </a:r>
            <a:r>
              <a:rPr sz="4200" spc="-30" dirty="0">
                <a:latin typeface="Gill Sans MT"/>
                <a:cs typeface="Gill Sans MT"/>
              </a:rPr>
              <a:t>you are </a:t>
            </a:r>
            <a:r>
              <a:rPr sz="4200" spc="-5" dirty="0">
                <a:latin typeface="Gill Sans MT"/>
                <a:cs typeface="Gill Sans MT"/>
              </a:rPr>
              <a:t>using ARMSim#, then </a:t>
            </a:r>
            <a:r>
              <a:rPr sz="4200" spc="-30" dirty="0">
                <a:latin typeface="Gill Sans MT"/>
                <a:cs typeface="Gill Sans MT"/>
              </a:rPr>
              <a:t>you </a:t>
            </a:r>
            <a:r>
              <a:rPr sz="4200" dirty="0">
                <a:latin typeface="Gill Sans MT"/>
                <a:cs typeface="Gill Sans MT"/>
              </a:rPr>
              <a:t>need</a:t>
            </a:r>
            <a:r>
              <a:rPr sz="4200" spc="-80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  </a:t>
            </a:r>
            <a:r>
              <a:rPr sz="4200" spc="-60" dirty="0">
                <a:latin typeface="Gill Sans MT"/>
                <a:cs typeface="Gill Sans MT"/>
              </a:rPr>
              <a:t>say	</a:t>
            </a:r>
            <a:r>
              <a:rPr sz="4200" spc="-5" dirty="0">
                <a:latin typeface="Gill Sans MT"/>
                <a:cs typeface="Gill Sans MT"/>
              </a:rPr>
              <a:t>when </a:t>
            </a:r>
            <a:r>
              <a:rPr sz="4200" spc="-30" dirty="0">
                <a:latin typeface="Gill Sans MT"/>
                <a:cs typeface="Gill Sans MT"/>
              </a:rPr>
              <a:t>you are</a:t>
            </a:r>
            <a:r>
              <a:rPr sz="4200" spc="3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done as	</a:t>
            </a:r>
            <a:r>
              <a:rPr sz="4200" spc="-25" dirty="0">
                <a:latin typeface="Gill Sans MT"/>
                <a:cs typeface="Gill Sans MT"/>
              </a:rPr>
              <a:t>well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22300" algn="l"/>
                <a:tab pos="4095115" algn="l"/>
              </a:tabLst>
            </a:pPr>
            <a:r>
              <a:rPr sz="4200" spc="-15" dirty="0">
                <a:latin typeface="Gill Sans MT"/>
                <a:cs typeface="Gill Sans MT"/>
              </a:rPr>
              <a:t>How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might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this	be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done?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0457" y="762000"/>
            <a:ext cx="290449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Exiting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3683000"/>
            <a:ext cx="10111105" cy="38023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1778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1415415" algn="l"/>
                <a:tab pos="6317615" algn="l"/>
              </a:tabLst>
            </a:pPr>
            <a:r>
              <a:rPr sz="4200" dirty="0">
                <a:latin typeface="Gill Sans MT"/>
                <a:cs typeface="Gill Sans MT"/>
              </a:rPr>
              <a:t>If </a:t>
            </a:r>
            <a:r>
              <a:rPr sz="4200" spc="-30" dirty="0">
                <a:latin typeface="Gill Sans MT"/>
                <a:cs typeface="Gill Sans MT"/>
              </a:rPr>
              <a:t>you are </a:t>
            </a:r>
            <a:r>
              <a:rPr sz="4200" spc="-5" dirty="0">
                <a:latin typeface="Gill Sans MT"/>
                <a:cs typeface="Gill Sans MT"/>
              </a:rPr>
              <a:t>using ARMSim#, then </a:t>
            </a:r>
            <a:r>
              <a:rPr sz="4200" spc="-30" dirty="0">
                <a:latin typeface="Gill Sans MT"/>
                <a:cs typeface="Gill Sans MT"/>
              </a:rPr>
              <a:t>you </a:t>
            </a:r>
            <a:r>
              <a:rPr sz="4200" dirty="0">
                <a:latin typeface="Gill Sans MT"/>
                <a:cs typeface="Gill Sans MT"/>
              </a:rPr>
              <a:t>need</a:t>
            </a:r>
            <a:r>
              <a:rPr sz="4200" spc="-80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  </a:t>
            </a:r>
            <a:r>
              <a:rPr sz="4200" spc="-60" dirty="0">
                <a:latin typeface="Gill Sans MT"/>
                <a:cs typeface="Gill Sans MT"/>
              </a:rPr>
              <a:t>say	</a:t>
            </a:r>
            <a:r>
              <a:rPr sz="4200" spc="-5" dirty="0">
                <a:latin typeface="Gill Sans MT"/>
                <a:cs typeface="Gill Sans MT"/>
              </a:rPr>
              <a:t>when </a:t>
            </a:r>
            <a:r>
              <a:rPr sz="4200" spc="-30" dirty="0">
                <a:latin typeface="Gill Sans MT"/>
                <a:cs typeface="Gill Sans MT"/>
              </a:rPr>
              <a:t>you are</a:t>
            </a:r>
            <a:r>
              <a:rPr sz="4200" spc="3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done as	</a:t>
            </a:r>
            <a:r>
              <a:rPr sz="4200" spc="-25" dirty="0">
                <a:latin typeface="Gill Sans MT"/>
                <a:cs typeface="Gill Sans MT"/>
              </a:rPr>
              <a:t>well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ts val="4695"/>
              </a:lnSpc>
              <a:spcBef>
                <a:spcPts val="2120"/>
              </a:spcBef>
              <a:buSzPct val="170238"/>
              <a:buChar char="•"/>
              <a:tabLst>
                <a:tab pos="622300" algn="l"/>
                <a:tab pos="4095115" algn="l"/>
              </a:tabLst>
            </a:pPr>
            <a:r>
              <a:rPr sz="4200" spc="-15" dirty="0">
                <a:latin typeface="Gill Sans MT"/>
                <a:cs typeface="Gill Sans MT"/>
              </a:rPr>
              <a:t>How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might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this	be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done?</a:t>
            </a:r>
            <a:endParaRPr sz="4200">
              <a:latin typeface="Gill Sans MT"/>
              <a:cs typeface="Gill Sans MT"/>
            </a:endParaRPr>
          </a:p>
          <a:p>
            <a:pPr marL="1511300" marR="2005330" lvl="1" indent="-571500">
              <a:lnSpc>
                <a:spcPct val="92400"/>
              </a:lnSpc>
              <a:spcBef>
                <a:spcPts val="305"/>
              </a:spcBef>
              <a:buSzPct val="170238"/>
              <a:buChar char="•"/>
              <a:tabLst>
                <a:tab pos="1511300" algn="l"/>
                <a:tab pos="4088129" algn="l"/>
                <a:tab pos="6303645" algn="l"/>
              </a:tabLst>
            </a:pPr>
            <a:r>
              <a:rPr sz="4200" dirty="0">
                <a:latin typeface="Courier New"/>
                <a:cs typeface="Courier New"/>
              </a:rPr>
              <a:t>swi</a:t>
            </a:r>
            <a:r>
              <a:rPr sz="4200" spc="-1355" dirty="0">
                <a:latin typeface="Courier New"/>
                <a:cs typeface="Courier New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wit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p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spc="80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ticular	oper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nd  </a:t>
            </a:r>
            <a:r>
              <a:rPr sz="4200" spc="5" dirty="0">
                <a:latin typeface="Gill Sans MT"/>
                <a:cs typeface="Gill Sans MT"/>
              </a:rPr>
              <a:t>(specifically	</a:t>
            </a:r>
            <a:r>
              <a:rPr sz="4200" dirty="0">
                <a:latin typeface="Courier New"/>
                <a:cs typeface="Courier New"/>
              </a:rPr>
              <a:t>0x11</a:t>
            </a:r>
            <a:r>
              <a:rPr sz="4200" dirty="0">
                <a:latin typeface="Gill Sans MT"/>
                <a:cs typeface="Gill Sans MT"/>
              </a:rPr>
              <a:t>)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6699" y="0"/>
            <a:ext cx="1053147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5" dirty="0">
                <a:solidFill>
                  <a:srgbClr val="000000"/>
                </a:solidFill>
              </a:rPr>
              <a:t>Augmenting with</a:t>
            </a:r>
            <a:r>
              <a:rPr sz="8400" spc="-25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Exiting</a:t>
            </a:r>
            <a:endParaRPr sz="84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91183"/>
              </p:ext>
            </p:extLst>
          </p:nvPr>
        </p:nvGraphicFramePr>
        <p:xfrm>
          <a:off x="635000" y="2273300"/>
          <a:ext cx="11969749" cy="54810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9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5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501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00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500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70981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23442">
                <a:tc>
                  <a:txBody>
                    <a:bodyPr/>
                    <a:lstStyle/>
                    <a:p>
                      <a:pPr marL="31750">
                        <a:lnSpc>
                          <a:spcPts val="421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31750" marR="152400">
                        <a:lnSpc>
                          <a:spcPts val="4800"/>
                        </a:lnSpc>
                        <a:spcBef>
                          <a:spcPts val="240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  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21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80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21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80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700">
                        <a:latin typeface="Times New Roman"/>
                        <a:cs typeface="Times New Roman"/>
                      </a:endParaRPr>
                    </a:p>
                    <a:p>
                      <a:pPr marL="320040">
                        <a:lnSpc>
                          <a:spcPct val="100000"/>
                        </a:lnSpc>
                        <a:spcBef>
                          <a:spcPts val="3490"/>
                        </a:spcBef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187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 gridSpan="3">
                  <a:txBody>
                    <a:bodyPr/>
                    <a:lstStyle/>
                    <a:p>
                      <a:pPr marL="159385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r1: integer to</a:t>
                      </a:r>
                      <a:r>
                        <a:rPr sz="42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dirty="0">
                          <a:latin typeface="Courier New"/>
                          <a:cs typeface="Courier New"/>
                        </a:rPr>
                        <a:t>print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6521">
                <a:tc>
                  <a:txBody>
                    <a:bodyPr/>
                    <a:lstStyle/>
                    <a:p>
                      <a:pPr marL="31750">
                        <a:lnSpc>
                          <a:spcPts val="424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swi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ts val="424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0x6B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36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#1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24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92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159385">
                        <a:lnSpc>
                          <a:spcPts val="424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r0: where to print</a:t>
                      </a:r>
                      <a:r>
                        <a:rPr sz="4200" spc="-8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dirty="0">
                          <a:latin typeface="Courier New"/>
                          <a:cs typeface="Courier New"/>
                        </a:rPr>
                        <a:t>it</a:t>
                      </a: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0x6B: print</a:t>
                      </a:r>
                      <a:r>
                        <a:rPr sz="4200" spc="-5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dirty="0">
                          <a:latin typeface="Courier New"/>
                          <a:cs typeface="Courier New"/>
                        </a:rPr>
                        <a:t>integer</a:t>
                      </a: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2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swi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0x11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 gridSpan="2">
                  <a:txBody>
                    <a:bodyPr/>
                    <a:lstStyle/>
                    <a:p>
                      <a:pPr marR="151765" algn="r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;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0x11: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spc="-5" dirty="0">
                          <a:latin typeface="Courier New"/>
                          <a:cs typeface="Courier New"/>
                        </a:rPr>
                        <a:t>exit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4135"/>
                        </a:spcBef>
                      </a:pPr>
                      <a:r>
                        <a:rPr sz="4200" b="1" dirty="0">
                          <a:latin typeface="Courier New"/>
                          <a:cs typeface="Courier New"/>
                        </a:rPr>
                        <a:t>program</a:t>
                      </a:r>
                      <a:endParaRPr sz="4200" dirty="0">
                        <a:latin typeface="Courier New"/>
                        <a:cs typeface="Courier New"/>
                      </a:endParaRPr>
                    </a:p>
                  </a:txBody>
                  <a:tcPr marL="0" marR="0" marT="5251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61171" y="279400"/>
            <a:ext cx="6482715" cy="2524760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398905" marR="5080" indent="-1386840">
              <a:lnSpc>
                <a:spcPts val="9600"/>
              </a:lnSpc>
              <a:spcBef>
                <a:spcPts val="819"/>
              </a:spcBef>
              <a:tabLst>
                <a:tab pos="4967605" algn="l"/>
              </a:tabLst>
            </a:pPr>
            <a:r>
              <a:rPr sz="8400" dirty="0">
                <a:solidFill>
                  <a:srgbClr val="000000"/>
                </a:solidFill>
              </a:rPr>
              <a:t>Making</a:t>
            </a:r>
            <a:r>
              <a:rPr sz="8400" spc="-5" dirty="0">
                <a:solidFill>
                  <a:srgbClr val="000000"/>
                </a:solidFill>
              </a:rPr>
              <a:t> i</a:t>
            </a:r>
            <a:r>
              <a:rPr sz="8400" dirty="0">
                <a:solidFill>
                  <a:srgbClr val="000000"/>
                </a:solidFill>
              </a:rPr>
              <a:t>t</a:t>
            </a:r>
            <a:r>
              <a:rPr sz="8400" spc="-5" dirty="0">
                <a:solidFill>
                  <a:srgbClr val="000000"/>
                </a:solidFill>
              </a:rPr>
              <a:t> </a:t>
            </a:r>
            <a:r>
              <a:rPr sz="8400" dirty="0">
                <a:solidFill>
                  <a:srgbClr val="000000"/>
                </a:solidFill>
              </a:rPr>
              <a:t>a	</a:t>
            </a:r>
            <a:r>
              <a:rPr sz="8400" spc="-5" dirty="0">
                <a:solidFill>
                  <a:srgbClr val="000000"/>
                </a:solidFill>
              </a:rPr>
              <a:t>F</a:t>
            </a:r>
            <a:r>
              <a:rPr sz="8400" dirty="0">
                <a:solidFill>
                  <a:srgbClr val="000000"/>
                </a:solidFill>
              </a:rPr>
              <a:t>ull  </a:t>
            </a:r>
            <a:r>
              <a:rPr sz="8400" spc="-35" dirty="0">
                <a:solidFill>
                  <a:srgbClr val="000000"/>
                </a:solidFill>
              </a:rPr>
              <a:t>Program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600200" y="4495800"/>
            <a:ext cx="9526270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9600" indent="-571500">
              <a:lnSpc>
                <a:spcPct val="100000"/>
              </a:lnSpc>
              <a:spcBef>
                <a:spcPts val="100"/>
              </a:spcBef>
              <a:buSzPct val="170238"/>
              <a:buChar char="•"/>
              <a:tabLst>
                <a:tab pos="609600" algn="l"/>
                <a:tab pos="3489325" algn="l"/>
                <a:tab pos="4779645" algn="l"/>
              </a:tabLst>
            </a:pPr>
            <a:r>
              <a:rPr sz="4200" dirty="0">
                <a:latin typeface="Gill Sans MT"/>
                <a:cs typeface="Gill Sans MT"/>
              </a:rPr>
              <a:t>Everything</a:t>
            </a:r>
            <a:r>
              <a:rPr sz="4200" spc="1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is	just</a:t>
            </a:r>
            <a:r>
              <a:rPr sz="4200" dirty="0">
                <a:latin typeface="Gill Sans MT"/>
                <a:cs typeface="Gill Sans MT"/>
              </a:rPr>
              <a:t> a	bunch of</a:t>
            </a:r>
            <a:r>
              <a:rPr sz="4200" spc="-2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bits</a:t>
            </a:r>
            <a:endParaRPr sz="4200">
              <a:latin typeface="Gill Sans MT"/>
              <a:cs typeface="Gill Sans MT"/>
            </a:endParaRPr>
          </a:p>
          <a:p>
            <a:pPr marL="609600" marR="30480" indent="-571500">
              <a:lnSpc>
                <a:spcPts val="4900"/>
              </a:lnSpc>
              <a:spcBef>
                <a:spcPts val="2540"/>
              </a:spcBef>
              <a:buSzPct val="170238"/>
              <a:buChar char="•"/>
              <a:tabLst>
                <a:tab pos="609600" algn="l"/>
                <a:tab pos="2179320" algn="l"/>
                <a:tab pos="8721090" algn="l"/>
              </a:tabLst>
            </a:pPr>
            <a:r>
              <a:rPr sz="4200" spc="-380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need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tell</a:t>
            </a:r>
            <a:r>
              <a:rPr sz="4200" spc="-5" dirty="0">
                <a:latin typeface="Gill Sans MT"/>
                <a:cs typeface="Gill Sans MT"/>
              </a:rPr>
              <a:t> 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assembler</a:t>
            </a:r>
            <a:r>
              <a:rPr sz="4200" spc="-5" dirty="0">
                <a:latin typeface="Gill Sans MT"/>
                <a:cs typeface="Gill Sans MT"/>
              </a:rPr>
              <a:t> w</a:t>
            </a:r>
            <a:r>
              <a:rPr sz="4200" dirty="0">
                <a:latin typeface="Gill Sans MT"/>
                <a:cs typeface="Gill Sans MT"/>
              </a:rPr>
              <a:t>hich	bits  </a:t>
            </a:r>
            <a:r>
              <a:rPr sz="4200" spc="-5" dirty="0">
                <a:latin typeface="Gill Sans MT"/>
                <a:cs typeface="Gill Sans MT"/>
              </a:rPr>
              <a:t>should	</a:t>
            </a:r>
            <a:r>
              <a:rPr sz="4200" dirty="0">
                <a:latin typeface="Gill Sans MT"/>
                <a:cs typeface="Gill Sans MT"/>
              </a:rPr>
              <a:t>be placed </a:t>
            </a:r>
            <a:r>
              <a:rPr sz="4200" spc="-20" dirty="0">
                <a:latin typeface="Gill Sans MT"/>
                <a:cs typeface="Gill Sans MT"/>
              </a:rPr>
              <a:t>where </a:t>
            </a:r>
            <a:r>
              <a:rPr sz="4200" spc="-5" dirty="0">
                <a:latin typeface="Gill Sans MT"/>
                <a:cs typeface="Gill Sans MT"/>
              </a:rPr>
              <a:t>in</a:t>
            </a:r>
            <a:r>
              <a:rPr sz="4200" spc="-30" dirty="0">
                <a:latin typeface="Gill Sans MT"/>
                <a:cs typeface="Gill Sans MT"/>
              </a:rPr>
              <a:t> </a:t>
            </a:r>
            <a:r>
              <a:rPr sz="4200" spc="20" dirty="0">
                <a:latin typeface="Gill Sans MT"/>
                <a:cs typeface="Gill Sans MT"/>
              </a:rPr>
              <a:t>memory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6350" y="0"/>
            <a:ext cx="13017500" cy="9766300"/>
            <a:chOff x="-6350" y="0"/>
            <a:chExt cx="13017500" cy="9766300"/>
          </a:xfrm>
        </p:grpSpPr>
        <p:sp>
          <p:nvSpPr>
            <p:cNvPr id="3" name="object 3"/>
            <p:cNvSpPr/>
            <p:nvPr/>
          </p:nvSpPr>
          <p:spPr>
            <a:xfrm>
              <a:off x="4978400" y="342900"/>
              <a:ext cx="3048000" cy="90678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3004800" cy="9753600"/>
            </a:xfrm>
            <a:custGeom>
              <a:avLst/>
              <a:gdLst/>
              <a:ahLst/>
              <a:cxnLst/>
              <a:rect l="l" t="t" r="r" b="b"/>
              <a:pathLst>
                <a:path w="13004800" h="9753600">
                  <a:moveTo>
                    <a:pt x="0" y="9753600"/>
                  </a:moveTo>
                  <a:lnTo>
                    <a:pt x="13004800" y="9753600"/>
                  </a:lnTo>
                  <a:lnTo>
                    <a:pt x="13004800" y="0"/>
                  </a:lnTo>
                  <a:lnTo>
                    <a:pt x="0" y="0"/>
                  </a:lnTo>
                  <a:lnTo>
                    <a:pt x="0" y="9753600"/>
                  </a:lnTo>
                  <a:close/>
                </a:path>
              </a:pathLst>
            </a:custGeom>
            <a:ln w="12700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14300" y="9786620"/>
            <a:ext cx="8271509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-Image </a:t>
            </a:r>
            <a:r>
              <a:rPr sz="2200" spc="-5" dirty="0">
                <a:latin typeface="Lucida Sans Unicode"/>
                <a:cs typeface="Lucida Sans Unicode"/>
              </a:rPr>
              <a:t>source:</a:t>
            </a:r>
            <a:r>
              <a:rPr sz="2200" spc="55" dirty="0">
                <a:latin typeface="Lucida Sans Unicode"/>
                <a:cs typeface="Lucida Sans Unicode"/>
              </a:rPr>
              <a:t>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https://en.wikipedia.org/wiki/Data_segment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ts val="2600"/>
              </a:lnSpc>
            </a:pPr>
            <a:r>
              <a:rPr sz="2200" spc="-5" dirty="0">
                <a:latin typeface="Lucida Sans Unicode"/>
                <a:cs typeface="Lucida Sans Unicode"/>
              </a:rPr>
              <a:t>-Representation </a:t>
            </a:r>
            <a:r>
              <a:rPr sz="2200" dirty="0">
                <a:latin typeface="Lucida Sans Unicode"/>
                <a:cs typeface="Lucida Sans Unicode"/>
              </a:rPr>
              <a:t>of a </a:t>
            </a:r>
            <a:r>
              <a:rPr sz="2200" spc="-5" dirty="0">
                <a:latin typeface="Lucida Sans Unicode"/>
                <a:cs typeface="Lucida Sans Unicode"/>
              </a:rPr>
              <a:t>program </a:t>
            </a:r>
            <a:r>
              <a:rPr sz="2200" dirty="0">
                <a:latin typeface="Lucida Sans Unicode"/>
                <a:cs typeface="Lucida Sans Unicode"/>
              </a:rPr>
              <a:t>in </a:t>
            </a:r>
            <a:r>
              <a:rPr sz="2200" spc="-5" dirty="0">
                <a:latin typeface="Lucida Sans Unicode"/>
                <a:cs typeface="Lucida Sans Unicode"/>
              </a:rPr>
              <a:t>memory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ts val="2620"/>
              </a:lnSpc>
            </a:pPr>
            <a:r>
              <a:rPr sz="2200" spc="-5" dirty="0">
                <a:latin typeface="Lucida Sans Unicode"/>
                <a:cs typeface="Lucida Sans Unicode"/>
              </a:rPr>
              <a:t>-What </a:t>
            </a:r>
            <a:r>
              <a:rPr sz="2200" dirty="0">
                <a:latin typeface="Lucida Sans Unicode"/>
                <a:cs typeface="Lucida Sans Unicode"/>
              </a:rPr>
              <a:t>do you</a:t>
            </a:r>
            <a:r>
              <a:rPr sz="2200" spc="-5" dirty="0">
                <a:latin typeface="Lucida Sans Unicode"/>
                <a:cs typeface="Lucida Sans Unicode"/>
              </a:rPr>
              <a:t> recognize?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8400" y="342900"/>
            <a:ext cx="3048000" cy="906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371148" y="2235200"/>
            <a:ext cx="307657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209550">
              <a:lnSpc>
                <a:spcPts val="4900"/>
              </a:lnSpc>
              <a:spcBef>
                <a:spcPts val="380"/>
              </a:spcBef>
              <a:tabLst>
                <a:tab pos="2002155" algn="l"/>
              </a:tabLst>
            </a:pPr>
            <a:r>
              <a:rPr sz="4200" spc="-5" dirty="0">
                <a:solidFill>
                  <a:srgbClr val="000000"/>
                </a:solidFill>
              </a:rPr>
              <a:t>Allocated </a:t>
            </a:r>
            <a:r>
              <a:rPr sz="4200" dirty="0">
                <a:solidFill>
                  <a:srgbClr val="000000"/>
                </a:solidFill>
              </a:rPr>
              <a:t>as  P</a:t>
            </a:r>
            <a:r>
              <a:rPr sz="4200" spc="-105" dirty="0">
                <a:solidFill>
                  <a:srgbClr val="000000"/>
                </a:solidFill>
              </a:rPr>
              <a:t>r</a:t>
            </a:r>
            <a:r>
              <a:rPr sz="4200" dirty="0">
                <a:solidFill>
                  <a:srgbClr val="000000"/>
                </a:solidFill>
              </a:rPr>
              <a:t>ogr</a:t>
            </a:r>
            <a:r>
              <a:rPr sz="4200" spc="-5" dirty="0">
                <a:solidFill>
                  <a:srgbClr val="000000"/>
                </a:solidFill>
              </a:rPr>
              <a:t>a</a:t>
            </a:r>
            <a:r>
              <a:rPr sz="4200" dirty="0">
                <a:solidFill>
                  <a:srgbClr val="000000"/>
                </a:solidFill>
              </a:rPr>
              <a:t>m	Runs</a:t>
            </a:r>
            <a:endParaRPr sz="4200"/>
          </a:p>
        </p:txBody>
      </p:sp>
      <p:grpSp>
        <p:nvGrpSpPr>
          <p:cNvPr id="4" name="object 4"/>
          <p:cNvGrpSpPr/>
          <p:nvPr/>
        </p:nvGrpSpPr>
        <p:grpSpPr>
          <a:xfrm>
            <a:off x="5000805" y="390227"/>
            <a:ext cx="8004175" cy="4493260"/>
            <a:chOff x="5000805" y="390227"/>
            <a:chExt cx="8004175" cy="4493260"/>
          </a:xfrm>
        </p:grpSpPr>
        <p:sp>
          <p:nvSpPr>
            <p:cNvPr id="5" name="object 5"/>
            <p:cNvSpPr/>
            <p:nvPr/>
          </p:nvSpPr>
          <p:spPr>
            <a:xfrm>
              <a:off x="8128576" y="477780"/>
              <a:ext cx="1409700" cy="2024380"/>
            </a:xfrm>
            <a:custGeom>
              <a:avLst/>
              <a:gdLst/>
              <a:ahLst/>
              <a:cxnLst/>
              <a:rect l="l" t="t" r="r" b="b"/>
              <a:pathLst>
                <a:path w="1409700" h="2024380">
                  <a:moveTo>
                    <a:pt x="0" y="0"/>
                  </a:moveTo>
                  <a:lnTo>
                    <a:pt x="10883" y="15633"/>
                  </a:lnTo>
                  <a:lnTo>
                    <a:pt x="1409123" y="202411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67625" y="390227"/>
              <a:ext cx="165100" cy="186055"/>
            </a:xfrm>
            <a:custGeom>
              <a:avLst/>
              <a:gdLst/>
              <a:ahLst/>
              <a:cxnLst/>
              <a:rect l="l" t="t" r="r" b="b"/>
              <a:pathLst>
                <a:path w="165100" h="186054">
                  <a:moveTo>
                    <a:pt x="0" y="0"/>
                  </a:moveTo>
                  <a:lnTo>
                    <a:pt x="26988" y="185473"/>
                  </a:lnTo>
                  <a:lnTo>
                    <a:pt x="71835" y="103187"/>
                  </a:lnTo>
                  <a:lnTo>
                    <a:pt x="164571" y="89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31193" y="3534072"/>
              <a:ext cx="1111885" cy="1192530"/>
            </a:xfrm>
            <a:custGeom>
              <a:avLst/>
              <a:gdLst/>
              <a:ahLst/>
              <a:cxnLst/>
              <a:rect l="l" t="t" r="r" b="b"/>
              <a:pathLst>
                <a:path w="1111884" h="1192529">
                  <a:moveTo>
                    <a:pt x="0" y="1191972"/>
                  </a:moveTo>
                  <a:lnTo>
                    <a:pt x="12990" y="1178038"/>
                  </a:lnTo>
                  <a:lnTo>
                    <a:pt x="111128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58447" y="4624297"/>
              <a:ext cx="175895" cy="180340"/>
            </a:xfrm>
            <a:custGeom>
              <a:avLst/>
              <a:gdLst/>
              <a:ahLst/>
              <a:cxnLst/>
              <a:rect l="l" t="t" r="r" b="b"/>
              <a:pathLst>
                <a:path w="175895" h="180339">
                  <a:moveTo>
                    <a:pt x="53008" y="0"/>
                  </a:moveTo>
                  <a:lnTo>
                    <a:pt x="0" y="179774"/>
                  </a:lnTo>
                  <a:lnTo>
                    <a:pt x="175625" y="114317"/>
                  </a:lnTo>
                  <a:lnTo>
                    <a:pt x="85737" y="87812"/>
                  </a:lnTo>
                  <a:lnTo>
                    <a:pt x="530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000805" y="4845056"/>
              <a:ext cx="8004175" cy="38735"/>
            </a:xfrm>
            <a:custGeom>
              <a:avLst/>
              <a:gdLst/>
              <a:ahLst/>
              <a:cxnLst/>
              <a:rect l="l" t="t" r="r" b="b"/>
              <a:pathLst>
                <a:path w="8004175" h="38735">
                  <a:moveTo>
                    <a:pt x="0" y="0"/>
                  </a:moveTo>
                  <a:lnTo>
                    <a:pt x="8003994" y="0"/>
                  </a:lnTo>
                  <a:lnTo>
                    <a:pt x="8003994" y="38111"/>
                  </a:lnTo>
                  <a:lnTo>
                    <a:pt x="0" y="38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4300" y="9862820"/>
            <a:ext cx="8271509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-Image </a:t>
            </a:r>
            <a:r>
              <a:rPr sz="2200" spc="-5" dirty="0">
                <a:latin typeface="Lucida Sans Unicode"/>
                <a:cs typeface="Lucida Sans Unicode"/>
              </a:rPr>
              <a:t>source:</a:t>
            </a:r>
            <a:r>
              <a:rPr sz="2200" spc="55" dirty="0">
                <a:latin typeface="Lucida Sans Unicode"/>
                <a:cs typeface="Lucida Sans Unicode"/>
              </a:rPr>
              <a:t>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https://en.wikipedia.org/wiki/Data_segment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ts val="2600"/>
              </a:lnSpc>
            </a:pPr>
            <a:r>
              <a:rPr sz="2200" spc="-5" dirty="0">
                <a:latin typeface="Lucida Sans Unicode"/>
                <a:cs typeface="Lucida Sans Unicode"/>
              </a:rPr>
              <a:t>-You’ve seen these two</a:t>
            </a:r>
            <a:r>
              <a:rPr sz="220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before</a:t>
            </a:r>
            <a:endParaRPr sz="2200" dirty="0">
              <a:latin typeface="Lucida Sans Unicode"/>
              <a:cs typeface="Lucida Sans Unicode"/>
            </a:endParaRPr>
          </a:p>
          <a:p>
            <a:pPr marL="12700">
              <a:lnSpc>
                <a:spcPts val="2620"/>
              </a:lnSpc>
            </a:pPr>
            <a:r>
              <a:rPr sz="2200" spc="-5" dirty="0">
                <a:latin typeface="Lucida Sans Unicode"/>
                <a:cs typeface="Lucida Sans Unicode"/>
              </a:rPr>
              <a:t>-What might the rest</a:t>
            </a:r>
            <a:r>
              <a:rPr sz="2200" spc="-10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be?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8400" y="342900"/>
            <a:ext cx="3048000" cy="9067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159631" y="4953000"/>
            <a:ext cx="3318510" cy="40563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313690" marR="301625" indent="-635" algn="ctr">
              <a:lnSpc>
                <a:spcPts val="4900"/>
              </a:lnSpc>
              <a:spcBef>
                <a:spcPts val="380"/>
              </a:spcBef>
            </a:pPr>
            <a:r>
              <a:rPr sz="4200" spc="-5" dirty="0">
                <a:latin typeface="Gill Sans MT"/>
                <a:cs typeface="Gill Sans MT"/>
              </a:rPr>
              <a:t>Constants  </a:t>
            </a:r>
            <a:r>
              <a:rPr sz="4200" spc="10" dirty="0">
                <a:latin typeface="Gill Sans MT"/>
                <a:cs typeface="Gill Sans MT"/>
              </a:rPr>
              <a:t>(e.g.,</a:t>
            </a:r>
            <a:r>
              <a:rPr sz="4200" spc="-484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strings)</a:t>
            </a:r>
            <a:endParaRPr sz="4200">
              <a:latin typeface="Gill Sans MT"/>
              <a:cs typeface="Gill Sans MT"/>
            </a:endParaRPr>
          </a:p>
          <a:p>
            <a:pPr marL="12700" marR="5080" algn="ctr">
              <a:lnSpc>
                <a:spcPts val="4900"/>
              </a:lnSpc>
              <a:spcBef>
                <a:spcPts val="2550"/>
              </a:spcBef>
            </a:pPr>
            <a:r>
              <a:rPr sz="4200" spc="-5" dirty="0">
                <a:latin typeface="Gill Sans MT"/>
                <a:cs typeface="Gill Sans MT"/>
              </a:rPr>
              <a:t>Mutable</a:t>
            </a:r>
            <a:r>
              <a:rPr sz="4200" spc="-6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Global  </a:t>
            </a:r>
            <a:r>
              <a:rPr sz="4200" spc="-30" dirty="0">
                <a:latin typeface="Gill Sans MT"/>
                <a:cs typeface="Gill Sans MT"/>
              </a:rPr>
              <a:t>Variables</a:t>
            </a:r>
            <a:endParaRPr sz="4200">
              <a:latin typeface="Gill Sans MT"/>
              <a:cs typeface="Gill Sans MT"/>
            </a:endParaRPr>
          </a:p>
          <a:p>
            <a:pPr marL="1054735">
              <a:lnSpc>
                <a:spcPct val="100000"/>
              </a:lnSpc>
              <a:spcBef>
                <a:spcPts val="4270"/>
              </a:spcBef>
            </a:pPr>
            <a:r>
              <a:rPr sz="4200" spc="-5" dirty="0">
                <a:latin typeface="Gill Sans MT"/>
                <a:cs typeface="Gill Sans MT"/>
              </a:rPr>
              <a:t>Code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85106" y="1911350"/>
            <a:ext cx="3070860" cy="25323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algn="ctr">
              <a:lnSpc>
                <a:spcPts val="4900"/>
              </a:lnSpc>
              <a:spcBef>
                <a:spcPts val="380"/>
              </a:spcBef>
              <a:tabLst>
                <a:tab pos="2002155" algn="l"/>
              </a:tabLst>
            </a:pPr>
            <a:r>
              <a:rPr sz="4200" dirty="0">
                <a:solidFill>
                  <a:srgbClr val="000000"/>
                </a:solidFill>
              </a:rPr>
              <a:t>Everything  </a:t>
            </a:r>
            <a:r>
              <a:rPr sz="4200" spc="-10" dirty="0">
                <a:solidFill>
                  <a:srgbClr val="000000"/>
                </a:solidFill>
              </a:rPr>
              <a:t>Below </a:t>
            </a:r>
            <a:r>
              <a:rPr sz="4200" spc="-5" dirty="0">
                <a:solidFill>
                  <a:srgbClr val="000000"/>
                </a:solidFill>
              </a:rPr>
              <a:t>is  Allocated </a:t>
            </a:r>
            <a:r>
              <a:rPr sz="4200" dirty="0">
                <a:solidFill>
                  <a:srgbClr val="000000"/>
                </a:solidFill>
              </a:rPr>
              <a:t>at  P</a:t>
            </a:r>
            <a:r>
              <a:rPr sz="4200" spc="-105" dirty="0">
                <a:solidFill>
                  <a:srgbClr val="000000"/>
                </a:solidFill>
              </a:rPr>
              <a:t>r</a:t>
            </a:r>
            <a:r>
              <a:rPr sz="4200" dirty="0">
                <a:solidFill>
                  <a:srgbClr val="000000"/>
                </a:solidFill>
              </a:rPr>
              <a:t>ogr</a:t>
            </a:r>
            <a:r>
              <a:rPr sz="4200" spc="-5" dirty="0">
                <a:solidFill>
                  <a:srgbClr val="000000"/>
                </a:solidFill>
              </a:rPr>
              <a:t>a</a:t>
            </a:r>
            <a:r>
              <a:rPr sz="4200" dirty="0">
                <a:solidFill>
                  <a:srgbClr val="000000"/>
                </a:solidFill>
              </a:rPr>
              <a:t>m	</a:t>
            </a:r>
            <a:r>
              <a:rPr sz="4200" spc="-5" dirty="0">
                <a:solidFill>
                  <a:srgbClr val="000000"/>
                </a:solidFill>
              </a:rPr>
              <a:t>L</a:t>
            </a:r>
            <a:r>
              <a:rPr sz="4200" dirty="0">
                <a:solidFill>
                  <a:srgbClr val="000000"/>
                </a:solidFill>
              </a:rPr>
              <a:t>oad</a:t>
            </a:r>
            <a:endParaRPr sz="4200"/>
          </a:p>
        </p:txBody>
      </p:sp>
      <p:sp>
        <p:nvSpPr>
          <p:cNvPr id="5" name="object 5"/>
          <p:cNvSpPr txBox="1"/>
          <p:nvPr/>
        </p:nvSpPr>
        <p:spPr>
          <a:xfrm>
            <a:off x="9371148" y="2235200"/>
            <a:ext cx="3076575" cy="12877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209550">
              <a:lnSpc>
                <a:spcPts val="4900"/>
              </a:lnSpc>
              <a:spcBef>
                <a:spcPts val="380"/>
              </a:spcBef>
              <a:tabLst>
                <a:tab pos="2002155" algn="l"/>
              </a:tabLst>
            </a:pPr>
            <a:r>
              <a:rPr sz="4200" spc="-5" dirty="0">
                <a:latin typeface="Gill Sans MT"/>
                <a:cs typeface="Gill Sans MT"/>
              </a:rPr>
              <a:t>Allocated </a:t>
            </a:r>
            <a:r>
              <a:rPr sz="4200" dirty="0">
                <a:latin typeface="Gill Sans MT"/>
                <a:cs typeface="Gill Sans MT"/>
              </a:rPr>
              <a:t>as  P</a:t>
            </a:r>
            <a:r>
              <a:rPr sz="4200" spc="-105" dirty="0">
                <a:latin typeface="Gill Sans MT"/>
                <a:cs typeface="Gill Sans MT"/>
              </a:rPr>
              <a:t>r</a:t>
            </a:r>
            <a:r>
              <a:rPr sz="4200" dirty="0">
                <a:latin typeface="Gill Sans MT"/>
                <a:cs typeface="Gill Sans MT"/>
              </a:rPr>
              <a:t>ogr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m	Runs</a:t>
            </a:r>
            <a:endParaRPr sz="4200">
              <a:latin typeface="Gill Sans MT"/>
              <a:cs typeface="Gill Sans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735579" y="4495800"/>
            <a:ext cx="167640" cy="502920"/>
            <a:chOff x="2735579" y="4495800"/>
            <a:chExt cx="167640" cy="502920"/>
          </a:xfrm>
        </p:grpSpPr>
        <p:sp>
          <p:nvSpPr>
            <p:cNvPr id="7" name="object 7"/>
            <p:cNvSpPr/>
            <p:nvPr/>
          </p:nvSpPr>
          <p:spPr>
            <a:xfrm>
              <a:off x="2819399" y="4495800"/>
              <a:ext cx="0" cy="396240"/>
            </a:xfrm>
            <a:custGeom>
              <a:avLst/>
              <a:gdLst/>
              <a:ahLst/>
              <a:cxnLst/>
              <a:rect l="l" t="t" r="r" b="b"/>
              <a:pathLst>
                <a:path h="396239">
                  <a:moveTo>
                    <a:pt x="0" y="395622"/>
                  </a:moveTo>
                  <a:lnTo>
                    <a:pt x="0" y="376572"/>
                  </a:lnTo>
                  <a:lnTo>
                    <a:pt x="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35579" y="4830462"/>
              <a:ext cx="167639" cy="1676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0" y="390227"/>
            <a:ext cx="13004800" cy="7503159"/>
            <a:chOff x="0" y="390227"/>
            <a:chExt cx="13004800" cy="7503159"/>
          </a:xfrm>
        </p:grpSpPr>
        <p:sp>
          <p:nvSpPr>
            <p:cNvPr id="10" name="object 10"/>
            <p:cNvSpPr/>
            <p:nvPr/>
          </p:nvSpPr>
          <p:spPr>
            <a:xfrm>
              <a:off x="8128576" y="477780"/>
              <a:ext cx="1409700" cy="2024380"/>
            </a:xfrm>
            <a:custGeom>
              <a:avLst/>
              <a:gdLst/>
              <a:ahLst/>
              <a:cxnLst/>
              <a:rect l="l" t="t" r="r" b="b"/>
              <a:pathLst>
                <a:path w="1409700" h="2024380">
                  <a:moveTo>
                    <a:pt x="0" y="0"/>
                  </a:moveTo>
                  <a:lnTo>
                    <a:pt x="10883" y="15633"/>
                  </a:lnTo>
                  <a:lnTo>
                    <a:pt x="1409123" y="2024119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067625" y="390227"/>
              <a:ext cx="165100" cy="186055"/>
            </a:xfrm>
            <a:custGeom>
              <a:avLst/>
              <a:gdLst/>
              <a:ahLst/>
              <a:cxnLst/>
              <a:rect l="l" t="t" r="r" b="b"/>
              <a:pathLst>
                <a:path w="165100" h="186054">
                  <a:moveTo>
                    <a:pt x="0" y="0"/>
                  </a:moveTo>
                  <a:lnTo>
                    <a:pt x="26988" y="185473"/>
                  </a:lnTo>
                  <a:lnTo>
                    <a:pt x="71835" y="103187"/>
                  </a:lnTo>
                  <a:lnTo>
                    <a:pt x="164571" y="89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131194" y="3534072"/>
              <a:ext cx="1111885" cy="1192530"/>
            </a:xfrm>
            <a:custGeom>
              <a:avLst/>
              <a:gdLst/>
              <a:ahLst/>
              <a:cxnLst/>
              <a:rect l="l" t="t" r="r" b="b"/>
              <a:pathLst>
                <a:path w="1111884" h="1192529">
                  <a:moveTo>
                    <a:pt x="0" y="1191972"/>
                  </a:moveTo>
                  <a:lnTo>
                    <a:pt x="12990" y="1178038"/>
                  </a:lnTo>
                  <a:lnTo>
                    <a:pt x="1111280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58446" y="4624297"/>
              <a:ext cx="175895" cy="180340"/>
            </a:xfrm>
            <a:custGeom>
              <a:avLst/>
              <a:gdLst/>
              <a:ahLst/>
              <a:cxnLst/>
              <a:rect l="l" t="t" r="r" b="b"/>
              <a:pathLst>
                <a:path w="175895" h="180339">
                  <a:moveTo>
                    <a:pt x="53008" y="0"/>
                  </a:moveTo>
                  <a:lnTo>
                    <a:pt x="0" y="179774"/>
                  </a:lnTo>
                  <a:lnTo>
                    <a:pt x="175625" y="114317"/>
                  </a:lnTo>
                  <a:lnTo>
                    <a:pt x="85737" y="87812"/>
                  </a:lnTo>
                  <a:lnTo>
                    <a:pt x="530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4845062"/>
              <a:ext cx="13004800" cy="3048000"/>
            </a:xfrm>
            <a:custGeom>
              <a:avLst/>
              <a:gdLst/>
              <a:ahLst/>
              <a:cxnLst/>
              <a:rect l="l" t="t" r="r" b="b"/>
              <a:pathLst>
                <a:path w="13004800" h="3048000">
                  <a:moveTo>
                    <a:pt x="5010162" y="3009887"/>
                  </a:moveTo>
                  <a:lnTo>
                    <a:pt x="0" y="3009887"/>
                  </a:lnTo>
                  <a:lnTo>
                    <a:pt x="0" y="3048000"/>
                  </a:lnTo>
                  <a:lnTo>
                    <a:pt x="5010162" y="3048000"/>
                  </a:lnTo>
                  <a:lnTo>
                    <a:pt x="5010162" y="3009887"/>
                  </a:lnTo>
                  <a:close/>
                </a:path>
                <a:path w="13004800" h="3048000">
                  <a:moveTo>
                    <a:pt x="5086362" y="1511287"/>
                  </a:moveTo>
                  <a:lnTo>
                    <a:pt x="0" y="1511287"/>
                  </a:lnTo>
                  <a:lnTo>
                    <a:pt x="0" y="1549400"/>
                  </a:lnTo>
                  <a:lnTo>
                    <a:pt x="5086362" y="1549400"/>
                  </a:lnTo>
                  <a:lnTo>
                    <a:pt x="5086362" y="1511287"/>
                  </a:lnTo>
                  <a:close/>
                </a:path>
                <a:path w="13004800" h="3048000">
                  <a:moveTo>
                    <a:pt x="13004800" y="0"/>
                  </a:moveTo>
                  <a:lnTo>
                    <a:pt x="5000803" y="0"/>
                  </a:lnTo>
                  <a:lnTo>
                    <a:pt x="5000803" y="38112"/>
                  </a:lnTo>
                  <a:lnTo>
                    <a:pt x="13004800" y="38112"/>
                  </a:lnTo>
                  <a:lnTo>
                    <a:pt x="130048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4300" y="9837420"/>
            <a:ext cx="827150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latin typeface="Lucida Sans Unicode"/>
                <a:cs typeface="Lucida Sans Unicode"/>
              </a:rPr>
              <a:t>-Image </a:t>
            </a:r>
            <a:r>
              <a:rPr sz="2200" spc="-5" dirty="0">
                <a:latin typeface="Lucida Sans Unicode"/>
                <a:cs typeface="Lucida Sans Unicode"/>
              </a:rPr>
              <a:t>source:</a:t>
            </a:r>
            <a:r>
              <a:rPr sz="2200" spc="55" dirty="0">
                <a:latin typeface="Lucida Sans Unicode"/>
                <a:cs typeface="Lucida Sans Unicode"/>
              </a:rPr>
              <a:t> </a:t>
            </a:r>
            <a:r>
              <a:rPr sz="2200" u="heavy" spc="-5" dirty="0">
                <a:uFill>
                  <a:solidFill>
                    <a:srgbClr val="000000"/>
                  </a:solidFill>
                </a:uFill>
                <a:latin typeface="Lucida Sans Unicode"/>
                <a:cs typeface="Lucida Sans Unicode"/>
              </a:rPr>
              <a:t>https://en.wikipedia.org/wiki/Data_segment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AB89A-FBE9-4433-9521-78E37BDB5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985" y="546100"/>
            <a:ext cx="4092575" cy="1231106"/>
          </a:xfrm>
        </p:spPr>
        <p:txBody>
          <a:bodyPr/>
          <a:lstStyle/>
          <a:p>
            <a:r>
              <a:rPr lang="en-US" dirty="0"/>
              <a:t>Process Memory 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31AA3-B751-4ACD-8B72-0F240AFBFC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35"/>
          <a:stretch/>
        </p:blipFill>
        <p:spPr>
          <a:xfrm>
            <a:off x="113348" y="2170781"/>
            <a:ext cx="12891452" cy="706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9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521" y="762000"/>
            <a:ext cx="82092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45" dirty="0">
                <a:solidFill>
                  <a:srgbClr val="000000"/>
                </a:solidFill>
              </a:rPr>
              <a:t>Core</a:t>
            </a:r>
            <a:r>
              <a:rPr sz="8400" spc="-70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Components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3251200"/>
            <a:ext cx="9545955" cy="47675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3048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1975485" algn="l"/>
                <a:tab pos="3223895" algn="l"/>
                <a:tab pos="4942205" algn="l"/>
                <a:tab pos="8879205" algn="l"/>
              </a:tabLst>
            </a:pP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me	place	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5" dirty="0">
                <a:latin typeface="Gill Sans MT"/>
                <a:cs typeface="Gill Sans MT"/>
              </a:rPr>
              <a:t>ol</a:t>
            </a:r>
            <a:r>
              <a:rPr sz="4200" dirty="0">
                <a:latin typeface="Gill Sans MT"/>
                <a:cs typeface="Gill Sans MT"/>
              </a:rPr>
              <a:t>d	</a:t>
            </a:r>
            <a:r>
              <a:rPr sz="4200" spc="-5" dirty="0">
                <a:latin typeface="Gill Sans MT"/>
                <a:cs typeface="Gill Sans MT"/>
              </a:rPr>
              <a:t>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st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tements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as	</a:t>
            </a:r>
            <a:r>
              <a:rPr sz="4200" spc="-8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  </a:t>
            </a:r>
            <a:r>
              <a:rPr sz="4200" spc="-5" dirty="0">
                <a:latin typeface="Gill Sans MT"/>
                <a:cs typeface="Gill Sans MT"/>
              </a:rPr>
              <a:t>operate </a:t>
            </a:r>
            <a:r>
              <a:rPr sz="4200" dirty="0">
                <a:latin typeface="Gill Sans MT"/>
                <a:cs typeface="Gill Sans MT"/>
              </a:rPr>
              <a:t>on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them</a:t>
            </a:r>
            <a:endParaRPr sz="4200">
              <a:latin typeface="Gill Sans MT"/>
              <a:cs typeface="Gill Sans MT"/>
            </a:endParaRPr>
          </a:p>
          <a:p>
            <a:pPr marL="622300" marR="554990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622300" algn="l"/>
                <a:tab pos="1975485" algn="l"/>
                <a:tab pos="3223895" algn="l"/>
                <a:tab pos="4942205" algn="l"/>
                <a:tab pos="6357620" algn="l"/>
              </a:tabLst>
            </a:pPr>
            <a:r>
              <a:rPr sz="4200" spc="-5" dirty="0">
                <a:latin typeface="Gill Sans MT"/>
                <a:cs typeface="Gill Sans MT"/>
              </a:rPr>
              <a:t>Some	</a:t>
            </a:r>
            <a:r>
              <a:rPr sz="4200" dirty="0">
                <a:latin typeface="Gill Sans MT"/>
                <a:cs typeface="Gill Sans MT"/>
              </a:rPr>
              <a:t>place	to </a:t>
            </a:r>
            <a:r>
              <a:rPr sz="4200" spc="-5" dirty="0">
                <a:latin typeface="Gill Sans MT"/>
                <a:cs typeface="Gill Sans MT"/>
              </a:rPr>
              <a:t>hold	which	statement</a:t>
            </a:r>
            <a:r>
              <a:rPr sz="4200" spc="-8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is  </a:t>
            </a:r>
            <a:r>
              <a:rPr sz="4200" dirty="0">
                <a:latin typeface="Gill Sans MT"/>
                <a:cs typeface="Gill Sans MT"/>
              </a:rPr>
              <a:t>next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22300" algn="l"/>
                <a:tab pos="1975485" algn="l"/>
                <a:tab pos="3223895" algn="l"/>
                <a:tab pos="4942205" algn="l"/>
              </a:tabLst>
            </a:pPr>
            <a:r>
              <a:rPr sz="4200" spc="-5" dirty="0">
                <a:latin typeface="Gill Sans MT"/>
                <a:cs typeface="Gill Sans MT"/>
              </a:rPr>
              <a:t>Some	</a:t>
            </a:r>
            <a:r>
              <a:rPr sz="4200" dirty="0">
                <a:latin typeface="Gill Sans MT"/>
                <a:cs typeface="Gill Sans MT"/>
              </a:rPr>
              <a:t>place	to </a:t>
            </a:r>
            <a:r>
              <a:rPr sz="4200" spc="-5" dirty="0">
                <a:latin typeface="Gill Sans MT"/>
                <a:cs typeface="Gill Sans MT"/>
              </a:rPr>
              <a:t>hold	variables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622300" algn="l"/>
                <a:tab pos="1975485" algn="l"/>
                <a:tab pos="2947035" algn="l"/>
                <a:tab pos="4481830" algn="l"/>
              </a:tabLst>
            </a:pPr>
            <a:r>
              <a:rPr sz="4200" spc="-5" dirty="0">
                <a:latin typeface="Gill Sans MT"/>
                <a:cs typeface="Gill Sans MT"/>
              </a:rPr>
              <a:t>Some	</a:t>
            </a:r>
            <a:r>
              <a:rPr sz="4200" spc="-60" dirty="0">
                <a:latin typeface="Gill Sans MT"/>
                <a:cs typeface="Gill Sans MT"/>
              </a:rPr>
              <a:t>way	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add	</a:t>
            </a:r>
            <a:r>
              <a:rPr sz="4200" spc="-10" dirty="0">
                <a:latin typeface="Gill Sans MT"/>
                <a:cs typeface="Gill Sans MT"/>
              </a:rPr>
              <a:t>numbers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9200" y="54039"/>
            <a:ext cx="616458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dirty="0">
                <a:solidFill>
                  <a:srgbClr val="000000"/>
                </a:solidFill>
              </a:rPr>
              <a:t>Marking</a:t>
            </a:r>
            <a:r>
              <a:rPr sz="7200" spc="-95" dirty="0">
                <a:solidFill>
                  <a:srgbClr val="000000"/>
                </a:solidFill>
              </a:rPr>
              <a:t> </a:t>
            </a:r>
            <a:r>
              <a:rPr sz="7200" spc="-5" dirty="0">
                <a:solidFill>
                  <a:srgbClr val="000000"/>
                </a:solidFill>
              </a:rPr>
              <a:t>Code</a:t>
            </a:r>
            <a:endParaRPr sz="7200" dirty="0"/>
          </a:p>
        </p:txBody>
      </p:sp>
      <p:sp>
        <p:nvSpPr>
          <p:cNvPr id="3" name="object 3"/>
          <p:cNvSpPr/>
          <p:nvPr/>
        </p:nvSpPr>
        <p:spPr>
          <a:xfrm>
            <a:off x="393700" y="1866900"/>
            <a:ext cx="2628900" cy="781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1350" y="1962149"/>
            <a:ext cx="7283450" cy="7791450"/>
          </a:xfrm>
          <a:custGeom>
            <a:avLst/>
            <a:gdLst/>
            <a:ahLst/>
            <a:cxnLst/>
            <a:rect l="l" t="t" r="r" b="b"/>
            <a:pathLst>
              <a:path w="7283450" h="7791450">
                <a:moveTo>
                  <a:pt x="7283450" y="0"/>
                </a:moveTo>
                <a:lnTo>
                  <a:pt x="6350" y="0"/>
                </a:lnTo>
                <a:lnTo>
                  <a:pt x="6350" y="19050"/>
                </a:lnTo>
                <a:lnTo>
                  <a:pt x="0" y="19050"/>
                </a:lnTo>
                <a:lnTo>
                  <a:pt x="0" y="7791450"/>
                </a:lnTo>
                <a:lnTo>
                  <a:pt x="38100" y="7791450"/>
                </a:lnTo>
                <a:lnTo>
                  <a:pt x="38100" y="38112"/>
                </a:lnTo>
                <a:lnTo>
                  <a:pt x="7283450" y="38112"/>
                </a:lnTo>
                <a:lnTo>
                  <a:pt x="7283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76004"/>
              </p:ext>
            </p:extLst>
          </p:nvPr>
        </p:nvGraphicFramePr>
        <p:xfrm>
          <a:off x="6102350" y="3040658"/>
          <a:ext cx="4553584" cy="5481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18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9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19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5321">
                <a:tc>
                  <a:txBody>
                    <a:bodyPr/>
                    <a:lstStyle/>
                    <a:p>
                      <a:pPr marL="31750">
                        <a:lnSpc>
                          <a:spcPts val="421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31750" marR="152400">
                        <a:lnSpc>
                          <a:spcPts val="4800"/>
                        </a:lnSpc>
                        <a:spcBef>
                          <a:spcPts val="240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  add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38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 marR="3175">
                        <a:lnSpc>
                          <a:spcPts val="4215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 marR="3175">
                        <a:lnSpc>
                          <a:spcPts val="480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 marR="3175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r2,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R="317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950">
                        <a:latin typeface="Times New Roman"/>
                        <a:cs typeface="Times New Roman"/>
                      </a:endParaRPr>
                    </a:p>
                    <a:p>
                      <a:pPr marL="160020" marR="3175">
                        <a:lnSpc>
                          <a:spcPct val="10000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r1,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215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#5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80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#7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r>
                        <a:rPr sz="42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4200" dirty="0">
                          <a:latin typeface="Courier New"/>
                          <a:cs typeface="Courier New"/>
                        </a:rPr>
                        <a:t>r1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39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r2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0">
                <a:tc>
                  <a:txBody>
                    <a:bodyPr/>
                    <a:lstStyle/>
                    <a:p>
                      <a:pPr marL="31750">
                        <a:lnSpc>
                          <a:spcPts val="424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mov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31750">
                        <a:lnSpc>
                          <a:spcPts val="492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swi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0020" marR="3175">
                        <a:lnSpc>
                          <a:spcPts val="4240"/>
                        </a:lnSpc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r0,</a:t>
                      </a:r>
                      <a:endParaRPr sz="4200">
                        <a:latin typeface="Courier New"/>
                        <a:cs typeface="Courier New"/>
                      </a:endParaRPr>
                    </a:p>
                    <a:p>
                      <a:pPr marL="160020">
                        <a:lnSpc>
                          <a:spcPts val="492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0x6B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4360"/>
                        </a:lnSpc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#1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1721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4200" spc="-5" dirty="0">
                          <a:latin typeface="Courier New"/>
                          <a:cs typeface="Courier New"/>
                        </a:rPr>
                        <a:t>swi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217804" marB="0"/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1714"/>
                        </a:spcBef>
                      </a:pPr>
                      <a:r>
                        <a:rPr sz="4200" dirty="0">
                          <a:latin typeface="Courier New"/>
                          <a:cs typeface="Courier New"/>
                        </a:rPr>
                        <a:t>0x11</a:t>
                      </a:r>
                      <a:endParaRPr sz="4200">
                        <a:latin typeface="Courier New"/>
                        <a:cs typeface="Courier New"/>
                      </a:endParaRPr>
                    </a:p>
                  </a:txBody>
                  <a:tcPr marL="0" marR="0" marT="2178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9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473200" y="1163320"/>
            <a:ext cx="9886315" cy="1719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00" spc="-5" dirty="0">
                <a:latin typeface="Gill Sans MT"/>
                <a:cs typeface="Gill Sans MT"/>
              </a:rPr>
              <a:t>Use </a:t>
            </a:r>
            <a:r>
              <a:rPr sz="4200" dirty="0">
                <a:latin typeface="Gill Sans MT"/>
                <a:cs typeface="Gill Sans MT"/>
              </a:rPr>
              <a:t>a </a:t>
            </a:r>
            <a:r>
              <a:rPr sz="4200" dirty="0">
                <a:latin typeface="Courier New"/>
                <a:cs typeface="Courier New"/>
              </a:rPr>
              <a:t>.text</a:t>
            </a:r>
            <a:r>
              <a:rPr sz="4200" spc="-1395" dirty="0">
                <a:latin typeface="Courier New"/>
                <a:cs typeface="Courier New"/>
              </a:rPr>
              <a:t> </a:t>
            </a:r>
            <a:r>
              <a:rPr sz="4200" i="1" spc="-10" dirty="0">
                <a:latin typeface="Gill Sans MT"/>
                <a:cs typeface="Gill Sans MT"/>
              </a:rPr>
              <a:t>directive </a:t>
            </a:r>
            <a:r>
              <a:rPr sz="4200" dirty="0">
                <a:latin typeface="Gill Sans MT"/>
                <a:cs typeface="Gill Sans MT"/>
              </a:rPr>
              <a:t>to specify </a:t>
            </a:r>
            <a:r>
              <a:rPr sz="4200" spc="-5" dirty="0">
                <a:latin typeface="Gill Sans MT"/>
                <a:cs typeface="Gill Sans MT"/>
              </a:rPr>
              <a:t>code </a:t>
            </a:r>
            <a:r>
              <a:rPr sz="4200" dirty="0">
                <a:latin typeface="Gill Sans MT"/>
                <a:cs typeface="Gill Sans MT"/>
              </a:rPr>
              <a:t>section</a:t>
            </a:r>
          </a:p>
          <a:p>
            <a:pPr marL="883285" algn="ctr">
              <a:lnSpc>
                <a:spcPct val="100000"/>
              </a:lnSpc>
              <a:spcBef>
                <a:spcPts val="3260"/>
              </a:spcBef>
            </a:pPr>
            <a:r>
              <a:rPr sz="4200" dirty="0">
                <a:latin typeface="Courier New"/>
                <a:cs typeface="Courier New"/>
              </a:rPr>
              <a:t>.text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300" y="9837420"/>
            <a:ext cx="6346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-Directives tell the assembler to </a:t>
            </a:r>
            <a:r>
              <a:rPr sz="2200" dirty="0">
                <a:latin typeface="Lucida Sans Unicode"/>
                <a:cs typeface="Lucida Sans Unicode"/>
              </a:rPr>
              <a:t>do</a:t>
            </a:r>
            <a:r>
              <a:rPr sz="2200" spc="3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something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0045" y="0"/>
            <a:ext cx="61645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dirty="0">
                <a:solidFill>
                  <a:srgbClr val="000000"/>
                </a:solidFill>
              </a:rPr>
              <a:t>Marking</a:t>
            </a:r>
            <a:r>
              <a:rPr sz="8400" spc="-95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Code</a:t>
            </a:r>
            <a:endParaRPr sz="8400"/>
          </a:p>
        </p:txBody>
      </p:sp>
      <p:sp>
        <p:nvSpPr>
          <p:cNvPr id="3" name="object 3"/>
          <p:cNvSpPr/>
          <p:nvPr/>
        </p:nvSpPr>
        <p:spPr>
          <a:xfrm>
            <a:off x="393700" y="1866900"/>
            <a:ext cx="2628900" cy="7810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721350" y="1962149"/>
            <a:ext cx="7283450" cy="7791450"/>
          </a:xfrm>
          <a:custGeom>
            <a:avLst/>
            <a:gdLst/>
            <a:ahLst/>
            <a:cxnLst/>
            <a:rect l="l" t="t" r="r" b="b"/>
            <a:pathLst>
              <a:path w="7283450" h="7791450">
                <a:moveTo>
                  <a:pt x="7283450" y="0"/>
                </a:moveTo>
                <a:lnTo>
                  <a:pt x="6350" y="0"/>
                </a:lnTo>
                <a:lnTo>
                  <a:pt x="6350" y="19050"/>
                </a:lnTo>
                <a:lnTo>
                  <a:pt x="0" y="19050"/>
                </a:lnTo>
                <a:lnTo>
                  <a:pt x="0" y="7791450"/>
                </a:lnTo>
                <a:lnTo>
                  <a:pt x="38100" y="7791450"/>
                </a:lnTo>
                <a:lnTo>
                  <a:pt x="38100" y="38112"/>
                </a:lnTo>
                <a:lnTo>
                  <a:pt x="7283450" y="38112"/>
                </a:lnTo>
                <a:lnTo>
                  <a:pt x="72834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25600" y="901700"/>
            <a:ext cx="10613390" cy="4419600"/>
          </a:xfrm>
          <a:prstGeom prst="rect">
            <a:avLst/>
          </a:prstGeom>
        </p:spPr>
        <p:txBody>
          <a:bodyPr vert="horz" wrap="square" lIns="0" tIns="3505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60"/>
              </a:spcBef>
            </a:pPr>
            <a:r>
              <a:rPr sz="4200" spc="-5" dirty="0">
                <a:latin typeface="Gill Sans MT"/>
                <a:cs typeface="Gill Sans MT"/>
              </a:rPr>
              <a:t>Use </a:t>
            </a:r>
            <a:r>
              <a:rPr sz="4200" dirty="0">
                <a:latin typeface="Gill Sans MT"/>
                <a:cs typeface="Gill Sans MT"/>
              </a:rPr>
              <a:t>a </a:t>
            </a:r>
            <a:r>
              <a:rPr sz="4200" dirty="0">
                <a:latin typeface="Courier New"/>
                <a:cs typeface="Courier New"/>
              </a:rPr>
              <a:t>.data</a:t>
            </a:r>
            <a:r>
              <a:rPr sz="4200" spc="-1390" dirty="0">
                <a:latin typeface="Courier New"/>
                <a:cs typeface="Courier New"/>
              </a:rPr>
              <a:t> </a:t>
            </a:r>
            <a:r>
              <a:rPr sz="4200" i="1" spc="-10" dirty="0">
                <a:latin typeface="Gill Sans MT"/>
                <a:cs typeface="Gill Sans MT"/>
              </a:rPr>
              <a:t>directive </a:t>
            </a:r>
            <a:r>
              <a:rPr sz="4200" dirty="0">
                <a:latin typeface="Gill Sans MT"/>
                <a:cs typeface="Gill Sans MT"/>
              </a:rPr>
              <a:t>to specify data section</a:t>
            </a:r>
          </a:p>
          <a:p>
            <a:pPr marL="4838700" marR="2885440" indent="1280160">
              <a:lnSpc>
                <a:spcPts val="4800"/>
              </a:lnSpc>
              <a:spcBef>
                <a:spcPts val="3020"/>
              </a:spcBef>
            </a:pPr>
            <a:r>
              <a:rPr sz="4200" dirty="0">
                <a:latin typeface="Courier New"/>
                <a:cs typeface="Courier New"/>
              </a:rPr>
              <a:t>.data  string1:</a:t>
            </a:r>
          </a:p>
          <a:p>
            <a:pPr marL="4838700" marR="5080" indent="1280160">
              <a:lnSpc>
                <a:spcPts val="4800"/>
              </a:lnSpc>
            </a:pPr>
            <a:r>
              <a:rPr sz="4200" spc="-5" dirty="0">
                <a:latin typeface="Courier New"/>
                <a:cs typeface="Courier New"/>
              </a:rPr>
              <a:t>.asciz</a:t>
            </a:r>
            <a:r>
              <a:rPr sz="4200" spc="-10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“hello”  string2:</a:t>
            </a:r>
          </a:p>
          <a:p>
            <a:pPr marL="6118860">
              <a:lnSpc>
                <a:spcPts val="4680"/>
              </a:lnSpc>
            </a:pPr>
            <a:r>
              <a:rPr sz="4200" spc="-5" dirty="0">
                <a:latin typeface="Courier New"/>
                <a:cs typeface="Courier New"/>
              </a:rPr>
              <a:t>.asciz</a:t>
            </a:r>
            <a:r>
              <a:rPr sz="4200" spc="-40" dirty="0">
                <a:latin typeface="Courier New"/>
                <a:cs typeface="Courier New"/>
              </a:rPr>
              <a:t> </a:t>
            </a:r>
            <a:r>
              <a:rPr sz="4200" dirty="0">
                <a:latin typeface="Courier New"/>
                <a:cs typeface="Courier New"/>
              </a:rPr>
              <a:t>“bye”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300" y="9761220"/>
            <a:ext cx="6346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Lucida Sans Unicode"/>
                <a:cs typeface="Lucida Sans Unicode"/>
              </a:rPr>
              <a:t>-Directives tell the assembler to </a:t>
            </a:r>
            <a:r>
              <a:rPr sz="2200" dirty="0">
                <a:latin typeface="Lucida Sans Unicode"/>
                <a:cs typeface="Lucida Sans Unicode"/>
              </a:rPr>
              <a:t>do</a:t>
            </a:r>
            <a:r>
              <a:rPr sz="2200" spc="35" dirty="0">
                <a:latin typeface="Lucida Sans Unicode"/>
                <a:cs typeface="Lucida Sans Unicode"/>
              </a:rPr>
              <a:t> </a:t>
            </a:r>
            <a:r>
              <a:rPr sz="2200" spc="-5" dirty="0">
                <a:latin typeface="Lucida Sans Unicode"/>
                <a:cs typeface="Lucida Sans Unicode"/>
              </a:rPr>
              <a:t>something</a:t>
            </a:r>
            <a:endParaRPr sz="2200" dirty="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5058" y="3556000"/>
            <a:ext cx="7634605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490"/>
              </a:lnSpc>
              <a:spcBef>
                <a:spcPts val="100"/>
              </a:spcBef>
              <a:tabLst>
                <a:tab pos="4652645" algn="l"/>
              </a:tabLst>
            </a:pPr>
            <a:r>
              <a:rPr sz="8400" dirty="0">
                <a:solidFill>
                  <a:srgbClr val="000000"/>
                </a:solidFill>
              </a:rPr>
              <a:t>AR</a:t>
            </a:r>
            <a:r>
              <a:rPr sz="8400" spc="-5" dirty="0">
                <a:solidFill>
                  <a:srgbClr val="000000"/>
                </a:solidFill>
              </a:rPr>
              <a:t>MS</a:t>
            </a:r>
            <a:r>
              <a:rPr sz="8400" dirty="0">
                <a:solidFill>
                  <a:srgbClr val="000000"/>
                </a:solidFill>
              </a:rPr>
              <a:t>im#	Dem</a:t>
            </a:r>
            <a:r>
              <a:rPr sz="8400" spc="-5" dirty="0">
                <a:solidFill>
                  <a:srgbClr val="000000"/>
                </a:solidFill>
              </a:rPr>
              <a:t>o</a:t>
            </a:r>
            <a:r>
              <a:rPr sz="8400" dirty="0">
                <a:solidFill>
                  <a:srgbClr val="000000"/>
                </a:solidFill>
              </a:rPr>
              <a:t>:</a:t>
            </a:r>
            <a:endParaRPr sz="8400"/>
          </a:p>
          <a:p>
            <a:pPr algn="ctr">
              <a:lnSpc>
                <a:spcPts val="9490"/>
              </a:lnSpc>
            </a:pPr>
            <a:r>
              <a:rPr sz="8400" dirty="0">
                <a:solidFill>
                  <a:srgbClr val="000000"/>
                </a:solidFill>
                <a:latin typeface="Courier New"/>
                <a:cs typeface="Courier New"/>
              </a:rPr>
              <a:t>hello.s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68226" y="3556000"/>
            <a:ext cx="10268585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490"/>
              </a:lnSpc>
              <a:spcBef>
                <a:spcPts val="100"/>
              </a:spcBef>
              <a:tabLst>
                <a:tab pos="4652645" algn="l"/>
              </a:tabLst>
            </a:pPr>
            <a:r>
              <a:rPr sz="8400" spc="-5" dirty="0">
                <a:solidFill>
                  <a:srgbClr val="000000"/>
                </a:solidFill>
              </a:rPr>
              <a:t>ARMSim#	Demo:</a:t>
            </a:r>
            <a:endParaRPr sz="8400"/>
          </a:p>
          <a:p>
            <a:pPr algn="ctr">
              <a:lnSpc>
                <a:spcPts val="9490"/>
              </a:lnSpc>
            </a:pPr>
            <a:r>
              <a:rPr sz="8400" dirty="0">
                <a:solidFill>
                  <a:srgbClr val="000000"/>
                </a:solidFill>
                <a:latin typeface="Courier New"/>
                <a:cs typeface="Courier New"/>
              </a:rPr>
              <a:t>arithmetic_ops.s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58" y="3556000"/>
            <a:ext cx="12829540" cy="2435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9490"/>
              </a:lnSpc>
              <a:spcBef>
                <a:spcPts val="100"/>
              </a:spcBef>
              <a:tabLst>
                <a:tab pos="4652645" algn="l"/>
              </a:tabLst>
            </a:pPr>
            <a:r>
              <a:rPr sz="8400" spc="-5" dirty="0">
                <a:solidFill>
                  <a:srgbClr val="000000"/>
                </a:solidFill>
              </a:rPr>
              <a:t>ARMSim#	Demo:</a:t>
            </a:r>
            <a:endParaRPr sz="8400"/>
          </a:p>
          <a:p>
            <a:pPr algn="ctr">
              <a:lnSpc>
                <a:spcPts val="9490"/>
              </a:lnSpc>
            </a:pPr>
            <a:r>
              <a:rPr sz="8400" dirty="0">
                <a:solidFill>
                  <a:srgbClr val="000000"/>
                </a:solidFill>
                <a:latin typeface="Courier New"/>
                <a:cs typeface="Courier New"/>
              </a:rPr>
              <a:t>read_and_print_int.s</a:t>
            </a:r>
            <a:endParaRPr sz="84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9805" y="762000"/>
            <a:ext cx="83451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2515" algn="l"/>
              </a:tabLst>
            </a:pPr>
            <a:r>
              <a:rPr sz="8400" spc="-5" dirty="0">
                <a:solidFill>
                  <a:srgbClr val="000000"/>
                </a:solidFill>
              </a:rPr>
              <a:t>Back	to</a:t>
            </a:r>
            <a:r>
              <a:rPr sz="8400" spc="-65" dirty="0">
                <a:solidFill>
                  <a:srgbClr val="000000"/>
                </a:solidFill>
              </a:rPr>
              <a:t> </a:t>
            </a:r>
            <a:r>
              <a:rPr sz="8400" spc="-25" dirty="0">
                <a:solidFill>
                  <a:srgbClr val="000000"/>
                </a:solidFill>
              </a:rPr>
              <a:t>Processors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612900" y="4495800"/>
            <a:ext cx="7546975" cy="22910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96900" marR="1778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596900" algn="l"/>
                <a:tab pos="4368165" algn="l"/>
              </a:tabLst>
            </a:pPr>
            <a:r>
              <a:rPr sz="4200" spc="-40" dirty="0">
                <a:latin typeface="Gill Sans MT"/>
                <a:cs typeface="Gill Sans MT"/>
              </a:rPr>
              <a:t>Amazingly, </a:t>
            </a:r>
            <a:r>
              <a:rPr sz="4200" spc="-5" dirty="0">
                <a:latin typeface="Gill Sans MT"/>
                <a:cs typeface="Gill Sans MT"/>
              </a:rPr>
              <a:t>these </a:t>
            </a:r>
            <a:r>
              <a:rPr sz="4200" spc="-30" dirty="0">
                <a:latin typeface="Gill Sans MT"/>
                <a:cs typeface="Gill Sans MT"/>
              </a:rPr>
              <a:t>are </a:t>
            </a:r>
            <a:r>
              <a:rPr sz="4200" spc="-5" dirty="0">
                <a:latin typeface="Gill Sans MT"/>
                <a:cs typeface="Gill Sans MT"/>
              </a:rPr>
              <a:t>all the</a:t>
            </a:r>
            <a:r>
              <a:rPr sz="4200" spc="-409" dirty="0">
                <a:latin typeface="Gill Sans MT"/>
                <a:cs typeface="Gill Sans MT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core  </a:t>
            </a:r>
            <a:r>
              <a:rPr sz="4200" spc="-5" dirty="0">
                <a:latin typeface="Gill Sans MT"/>
                <a:cs typeface="Gill Sans MT"/>
              </a:rPr>
              <a:t>components</a:t>
            </a:r>
            <a:r>
              <a:rPr sz="4200" spc="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of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</a:t>
            </a:r>
            <a:r>
              <a:rPr sz="4200" spc="-15" dirty="0">
                <a:latin typeface="Gill Sans MT"/>
                <a:cs typeface="Gill Sans MT"/>
              </a:rPr>
              <a:t>processor</a:t>
            </a:r>
            <a:endParaRPr sz="4200">
              <a:latin typeface="Gill Sans MT"/>
              <a:cs typeface="Gill Sans MT"/>
            </a:endParaRPr>
          </a:p>
          <a:p>
            <a:pPr marL="1485900" lvl="1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1485900" algn="l"/>
                <a:tab pos="2670810" algn="l"/>
                <a:tab pos="3141345" algn="l"/>
                <a:tab pos="4056379" algn="l"/>
              </a:tabLst>
            </a:pPr>
            <a:r>
              <a:rPr sz="4200" spc="-50" dirty="0">
                <a:latin typeface="Gill Sans MT"/>
                <a:cs typeface="Gill Sans MT"/>
              </a:rPr>
              <a:t>Why	</a:t>
            </a:r>
            <a:r>
              <a:rPr sz="4200" spc="-5" dirty="0">
                <a:latin typeface="Gill Sans MT"/>
                <a:cs typeface="Gill Sans MT"/>
              </a:rPr>
              <a:t>is	</a:t>
            </a:r>
            <a:r>
              <a:rPr sz="4200" dirty="0">
                <a:latin typeface="Gill Sans MT"/>
                <a:cs typeface="Gill Sans MT"/>
              </a:rPr>
              <a:t>this	</a:t>
            </a:r>
            <a:r>
              <a:rPr sz="4200" spc="5" dirty="0">
                <a:latin typeface="Gill Sans MT"/>
                <a:cs typeface="Gill Sans MT"/>
              </a:rPr>
              <a:t>significant?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9805" y="762000"/>
            <a:ext cx="834517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42515" algn="l"/>
              </a:tabLst>
            </a:pPr>
            <a:r>
              <a:rPr sz="8400" spc="-5" dirty="0">
                <a:solidFill>
                  <a:srgbClr val="000000"/>
                </a:solidFill>
              </a:rPr>
              <a:t>Back	to</a:t>
            </a:r>
            <a:r>
              <a:rPr sz="8400" spc="-65" dirty="0">
                <a:solidFill>
                  <a:srgbClr val="000000"/>
                </a:solidFill>
              </a:rPr>
              <a:t> </a:t>
            </a:r>
            <a:r>
              <a:rPr sz="8400" spc="-25" dirty="0">
                <a:solidFill>
                  <a:srgbClr val="000000"/>
                </a:solidFill>
              </a:rPr>
              <a:t>Processors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3708400"/>
            <a:ext cx="10116185" cy="3764279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2560955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4393565" algn="l"/>
              </a:tabLst>
            </a:pPr>
            <a:r>
              <a:rPr sz="4200" spc="-40" dirty="0">
                <a:latin typeface="Gill Sans MT"/>
                <a:cs typeface="Gill Sans MT"/>
              </a:rPr>
              <a:t>Amazingly, </a:t>
            </a:r>
            <a:r>
              <a:rPr sz="4200" spc="-5" dirty="0">
                <a:latin typeface="Gill Sans MT"/>
                <a:cs typeface="Gill Sans MT"/>
              </a:rPr>
              <a:t>these </a:t>
            </a:r>
            <a:r>
              <a:rPr sz="4200" spc="-30" dirty="0">
                <a:latin typeface="Gill Sans MT"/>
                <a:cs typeface="Gill Sans MT"/>
              </a:rPr>
              <a:t>are </a:t>
            </a:r>
            <a:r>
              <a:rPr sz="4200" spc="-5" dirty="0">
                <a:latin typeface="Gill Sans MT"/>
                <a:cs typeface="Gill Sans MT"/>
              </a:rPr>
              <a:t>all the</a:t>
            </a:r>
            <a:r>
              <a:rPr sz="4200" spc="-409" dirty="0">
                <a:latin typeface="Gill Sans MT"/>
                <a:cs typeface="Gill Sans MT"/>
              </a:rPr>
              <a:t> </a:t>
            </a:r>
            <a:r>
              <a:rPr sz="4200" spc="-25" dirty="0">
                <a:latin typeface="Gill Sans MT"/>
                <a:cs typeface="Gill Sans MT"/>
              </a:rPr>
              <a:t>core  </a:t>
            </a:r>
            <a:r>
              <a:rPr sz="4200" spc="-5" dirty="0">
                <a:latin typeface="Gill Sans MT"/>
                <a:cs typeface="Gill Sans MT"/>
              </a:rPr>
              <a:t>components</a:t>
            </a:r>
            <a:r>
              <a:rPr sz="4200" spc="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of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	</a:t>
            </a:r>
            <a:r>
              <a:rPr sz="4200" spc="-15" dirty="0">
                <a:latin typeface="Gill Sans MT"/>
                <a:cs typeface="Gill Sans MT"/>
              </a:rPr>
              <a:t>processor</a:t>
            </a:r>
            <a:endParaRPr sz="4200">
              <a:latin typeface="Gill Sans MT"/>
              <a:cs typeface="Gill Sans MT"/>
            </a:endParaRPr>
          </a:p>
          <a:p>
            <a:pPr marL="1511300" lvl="1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1511300" algn="l"/>
                <a:tab pos="2696210" algn="l"/>
                <a:tab pos="3166745" algn="l"/>
                <a:tab pos="4081779" algn="l"/>
              </a:tabLst>
            </a:pPr>
            <a:r>
              <a:rPr sz="4200" spc="-50" dirty="0">
                <a:latin typeface="Gill Sans MT"/>
                <a:cs typeface="Gill Sans MT"/>
              </a:rPr>
              <a:t>Why	</a:t>
            </a:r>
            <a:r>
              <a:rPr sz="4200" spc="-5" dirty="0">
                <a:latin typeface="Gill Sans MT"/>
                <a:cs typeface="Gill Sans MT"/>
              </a:rPr>
              <a:t>is	</a:t>
            </a:r>
            <a:r>
              <a:rPr sz="4200" dirty="0">
                <a:latin typeface="Gill Sans MT"/>
                <a:cs typeface="Gill Sans MT"/>
              </a:rPr>
              <a:t>this	</a:t>
            </a:r>
            <a:r>
              <a:rPr sz="4200" spc="5" dirty="0">
                <a:latin typeface="Gill Sans MT"/>
                <a:cs typeface="Gill Sans MT"/>
              </a:rPr>
              <a:t>significant?</a:t>
            </a:r>
            <a:endParaRPr sz="4200">
              <a:latin typeface="Gill Sans MT"/>
              <a:cs typeface="Gill Sans MT"/>
            </a:endParaRPr>
          </a:p>
          <a:p>
            <a:pPr marL="622300" marR="30480" indent="-571500">
              <a:lnSpc>
                <a:spcPts val="4900"/>
              </a:lnSpc>
              <a:spcBef>
                <a:spcPts val="2540"/>
              </a:spcBef>
              <a:buSzPct val="170238"/>
              <a:buChar char="•"/>
              <a:tabLst>
                <a:tab pos="622300" algn="l"/>
                <a:tab pos="5368290" algn="l"/>
                <a:tab pos="5520055" algn="l"/>
                <a:tab pos="5743575" algn="l"/>
                <a:tab pos="6379210" algn="l"/>
              </a:tabLst>
            </a:pPr>
            <a:r>
              <a:rPr sz="4200" spc="-15" dirty="0">
                <a:latin typeface="Gill Sans MT"/>
                <a:cs typeface="Gill Sans MT"/>
              </a:rPr>
              <a:t>Processors</a:t>
            </a:r>
            <a:r>
              <a:rPr sz="4200" spc="1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just</a:t>
            </a:r>
            <a:r>
              <a:rPr sz="4200" spc="15" dirty="0">
                <a:latin typeface="Gill Sans MT"/>
                <a:cs typeface="Gill Sans MT"/>
              </a:rPr>
              <a:t> </a:t>
            </a:r>
            <a:r>
              <a:rPr sz="4200" spc="-20" dirty="0">
                <a:latin typeface="Gill Sans MT"/>
                <a:cs typeface="Gill Sans MT"/>
              </a:rPr>
              <a:t>reads	</a:t>
            </a:r>
            <a:r>
              <a:rPr sz="4200" dirty="0">
                <a:latin typeface="Gill Sans MT"/>
                <a:cs typeface="Gill Sans MT"/>
              </a:rPr>
              <a:t>a	series of</a:t>
            </a:r>
            <a:r>
              <a:rPr sz="4200" spc="-60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statements  (instructions)</a:t>
            </a:r>
            <a:r>
              <a:rPr sz="4200" spc="30" dirty="0">
                <a:latin typeface="Gill Sans MT"/>
                <a:cs typeface="Gill Sans MT"/>
              </a:rPr>
              <a:t> </a:t>
            </a:r>
            <a:r>
              <a:rPr sz="4200" spc="-90" dirty="0">
                <a:latin typeface="Gill Sans MT"/>
                <a:cs typeface="Gill Sans MT"/>
              </a:rPr>
              <a:t>forever.		</a:t>
            </a:r>
            <a:r>
              <a:rPr sz="4200" dirty="0">
                <a:latin typeface="Gill Sans MT"/>
                <a:cs typeface="Gill Sans MT"/>
              </a:rPr>
              <a:t>No	</a:t>
            </a:r>
            <a:r>
              <a:rPr sz="4200" spc="10" dirty="0">
                <a:latin typeface="Gill Sans MT"/>
                <a:cs typeface="Gill Sans MT"/>
              </a:rPr>
              <a:t>magic.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521" y="762000"/>
            <a:ext cx="82092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-45" dirty="0">
                <a:solidFill>
                  <a:srgbClr val="000000"/>
                </a:solidFill>
              </a:rPr>
              <a:t>Core</a:t>
            </a:r>
            <a:r>
              <a:rPr sz="8400" spc="-70" dirty="0">
                <a:solidFill>
                  <a:srgbClr val="000000"/>
                </a:solidFill>
              </a:rPr>
              <a:t> </a:t>
            </a:r>
            <a:r>
              <a:rPr sz="8400" spc="-5" dirty="0">
                <a:solidFill>
                  <a:srgbClr val="000000"/>
                </a:solidFill>
              </a:rPr>
              <a:t>Components</a:t>
            </a:r>
            <a:endParaRPr sz="8400"/>
          </a:p>
        </p:txBody>
      </p:sp>
      <p:sp>
        <p:nvSpPr>
          <p:cNvPr id="3" name="object 3"/>
          <p:cNvSpPr txBox="1"/>
          <p:nvPr/>
        </p:nvSpPr>
        <p:spPr>
          <a:xfrm>
            <a:off x="1587500" y="3251200"/>
            <a:ext cx="9545955" cy="476758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22300" marR="30480" indent="-571500">
              <a:lnSpc>
                <a:spcPts val="4900"/>
              </a:lnSpc>
              <a:spcBef>
                <a:spcPts val="380"/>
              </a:spcBef>
              <a:buSzPct val="170238"/>
              <a:buChar char="•"/>
              <a:tabLst>
                <a:tab pos="622300" algn="l"/>
                <a:tab pos="1975485" algn="l"/>
                <a:tab pos="3223895" algn="l"/>
                <a:tab pos="4942205" algn="l"/>
                <a:tab pos="8879205" algn="l"/>
              </a:tabLst>
            </a:pPr>
            <a:r>
              <a:rPr sz="4200" dirty="0">
                <a:latin typeface="Gill Sans MT"/>
                <a:cs typeface="Gill Sans MT"/>
              </a:rPr>
              <a:t>S</a:t>
            </a:r>
            <a:r>
              <a:rPr sz="4200" spc="-5" dirty="0">
                <a:latin typeface="Gill Sans MT"/>
                <a:cs typeface="Gill Sans MT"/>
              </a:rPr>
              <a:t>o</a:t>
            </a:r>
            <a:r>
              <a:rPr sz="4200" dirty="0">
                <a:latin typeface="Gill Sans MT"/>
                <a:cs typeface="Gill Sans MT"/>
              </a:rPr>
              <a:t>me	place	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h</a:t>
            </a:r>
            <a:r>
              <a:rPr sz="4200" spc="-5" dirty="0">
                <a:latin typeface="Gill Sans MT"/>
                <a:cs typeface="Gill Sans MT"/>
              </a:rPr>
              <a:t>ol</a:t>
            </a:r>
            <a:r>
              <a:rPr sz="4200" dirty="0">
                <a:latin typeface="Gill Sans MT"/>
                <a:cs typeface="Gill Sans MT"/>
              </a:rPr>
              <a:t>d	</a:t>
            </a:r>
            <a:r>
              <a:rPr sz="4200" spc="-5" dirty="0">
                <a:latin typeface="Gill Sans MT"/>
                <a:cs typeface="Gill Sans MT"/>
              </a:rPr>
              <a:t>th</a:t>
            </a:r>
            <a:r>
              <a:rPr sz="4200" dirty="0">
                <a:latin typeface="Gill Sans MT"/>
                <a:cs typeface="Gill Sans MT"/>
              </a:rPr>
              <a:t>e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st</a:t>
            </a:r>
            <a:r>
              <a:rPr sz="4200" spc="-5" dirty="0">
                <a:latin typeface="Gill Sans MT"/>
                <a:cs typeface="Gill Sans MT"/>
              </a:rPr>
              <a:t>a</a:t>
            </a:r>
            <a:r>
              <a:rPr sz="4200" dirty="0">
                <a:latin typeface="Gill Sans MT"/>
                <a:cs typeface="Gill Sans MT"/>
              </a:rPr>
              <a:t>tements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as	</a:t>
            </a:r>
            <a:r>
              <a:rPr sz="4200" spc="-85" dirty="0">
                <a:latin typeface="Gill Sans MT"/>
                <a:cs typeface="Gill Sans MT"/>
              </a:rPr>
              <a:t>w</a:t>
            </a:r>
            <a:r>
              <a:rPr sz="4200" dirty="0">
                <a:latin typeface="Gill Sans MT"/>
                <a:cs typeface="Gill Sans MT"/>
              </a:rPr>
              <a:t>e  </a:t>
            </a:r>
            <a:r>
              <a:rPr sz="4200" spc="-5" dirty="0">
                <a:latin typeface="Gill Sans MT"/>
                <a:cs typeface="Gill Sans MT"/>
              </a:rPr>
              <a:t>operate </a:t>
            </a:r>
            <a:r>
              <a:rPr sz="4200" dirty="0">
                <a:latin typeface="Gill Sans MT"/>
                <a:cs typeface="Gill Sans MT"/>
              </a:rPr>
              <a:t>on</a:t>
            </a:r>
            <a:r>
              <a:rPr sz="4200" spc="-10" dirty="0">
                <a:latin typeface="Gill Sans MT"/>
                <a:cs typeface="Gill Sans MT"/>
              </a:rPr>
              <a:t> </a:t>
            </a:r>
            <a:r>
              <a:rPr sz="4200" dirty="0">
                <a:latin typeface="Gill Sans MT"/>
                <a:cs typeface="Gill Sans MT"/>
              </a:rPr>
              <a:t>them</a:t>
            </a:r>
            <a:endParaRPr sz="4200">
              <a:latin typeface="Gill Sans MT"/>
              <a:cs typeface="Gill Sans MT"/>
            </a:endParaRPr>
          </a:p>
          <a:p>
            <a:pPr marL="622300" marR="554990" indent="-571500">
              <a:lnSpc>
                <a:spcPts val="4900"/>
              </a:lnSpc>
              <a:spcBef>
                <a:spcPts val="2400"/>
              </a:spcBef>
              <a:buSzPct val="170238"/>
              <a:buChar char="•"/>
              <a:tabLst>
                <a:tab pos="622300" algn="l"/>
                <a:tab pos="1975485" algn="l"/>
                <a:tab pos="3223895" algn="l"/>
                <a:tab pos="4942205" algn="l"/>
                <a:tab pos="6357620" algn="l"/>
              </a:tabLst>
            </a:pPr>
            <a:r>
              <a:rPr sz="4200" spc="-5" dirty="0">
                <a:latin typeface="Gill Sans MT"/>
                <a:cs typeface="Gill Sans MT"/>
              </a:rPr>
              <a:t>Some	</a:t>
            </a:r>
            <a:r>
              <a:rPr sz="4200" dirty="0">
                <a:latin typeface="Gill Sans MT"/>
                <a:cs typeface="Gill Sans MT"/>
              </a:rPr>
              <a:t>place	to </a:t>
            </a:r>
            <a:r>
              <a:rPr sz="4200" spc="-5" dirty="0">
                <a:latin typeface="Gill Sans MT"/>
                <a:cs typeface="Gill Sans MT"/>
              </a:rPr>
              <a:t>hold	which	statement</a:t>
            </a:r>
            <a:r>
              <a:rPr sz="4200" spc="-85" dirty="0">
                <a:latin typeface="Gill Sans MT"/>
                <a:cs typeface="Gill Sans MT"/>
              </a:rPr>
              <a:t> </a:t>
            </a:r>
            <a:r>
              <a:rPr sz="4200" spc="-5" dirty="0">
                <a:latin typeface="Gill Sans MT"/>
                <a:cs typeface="Gill Sans MT"/>
              </a:rPr>
              <a:t>is  </a:t>
            </a:r>
            <a:r>
              <a:rPr sz="4200" dirty="0">
                <a:latin typeface="Gill Sans MT"/>
                <a:cs typeface="Gill Sans MT"/>
              </a:rPr>
              <a:t>next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120"/>
              </a:spcBef>
              <a:buSzPct val="170238"/>
              <a:buChar char="•"/>
              <a:tabLst>
                <a:tab pos="622300" algn="l"/>
                <a:tab pos="1975485" algn="l"/>
                <a:tab pos="3223895" algn="l"/>
                <a:tab pos="4942205" algn="l"/>
              </a:tabLst>
            </a:pPr>
            <a:r>
              <a:rPr sz="4200" spc="-5" dirty="0">
                <a:latin typeface="Gill Sans MT"/>
                <a:cs typeface="Gill Sans MT"/>
              </a:rPr>
              <a:t>Some	</a:t>
            </a:r>
            <a:r>
              <a:rPr sz="4200" dirty="0">
                <a:latin typeface="Gill Sans MT"/>
                <a:cs typeface="Gill Sans MT"/>
              </a:rPr>
              <a:t>place	to </a:t>
            </a:r>
            <a:r>
              <a:rPr sz="4200" spc="-5" dirty="0">
                <a:latin typeface="Gill Sans MT"/>
                <a:cs typeface="Gill Sans MT"/>
              </a:rPr>
              <a:t>hold	variables</a:t>
            </a:r>
            <a:endParaRPr sz="4200">
              <a:latin typeface="Gill Sans MT"/>
              <a:cs typeface="Gill Sans MT"/>
            </a:endParaRPr>
          </a:p>
          <a:p>
            <a:pPr marL="622300" indent="-571500">
              <a:lnSpc>
                <a:spcPct val="100000"/>
              </a:lnSpc>
              <a:spcBef>
                <a:spcPts val="2260"/>
              </a:spcBef>
              <a:buSzPct val="170238"/>
              <a:buChar char="•"/>
              <a:tabLst>
                <a:tab pos="622300" algn="l"/>
                <a:tab pos="1975485" algn="l"/>
                <a:tab pos="2947035" algn="l"/>
                <a:tab pos="4481830" algn="l"/>
              </a:tabLst>
            </a:pPr>
            <a:r>
              <a:rPr sz="4200" spc="-5" dirty="0">
                <a:latin typeface="Gill Sans MT"/>
                <a:cs typeface="Gill Sans MT"/>
              </a:rPr>
              <a:t>Some	</a:t>
            </a:r>
            <a:r>
              <a:rPr sz="4200" spc="-60" dirty="0">
                <a:latin typeface="Gill Sans MT"/>
                <a:cs typeface="Gill Sans MT"/>
              </a:rPr>
              <a:t>way	</a:t>
            </a:r>
            <a:r>
              <a:rPr sz="4200" dirty="0">
                <a:latin typeface="Gill Sans MT"/>
                <a:cs typeface="Gill Sans MT"/>
              </a:rPr>
              <a:t>to</a:t>
            </a:r>
            <a:r>
              <a:rPr sz="4200" spc="-5" dirty="0">
                <a:latin typeface="Gill Sans MT"/>
                <a:cs typeface="Gill Sans MT"/>
              </a:rPr>
              <a:t> </a:t>
            </a:r>
            <a:r>
              <a:rPr sz="4200" spc="-15" dirty="0">
                <a:latin typeface="Gill Sans MT"/>
                <a:cs typeface="Gill Sans MT"/>
              </a:rPr>
              <a:t>add	</a:t>
            </a:r>
            <a:r>
              <a:rPr sz="4200" spc="-10" dirty="0">
                <a:latin typeface="Gill Sans MT"/>
                <a:cs typeface="Gill Sans MT"/>
              </a:rPr>
              <a:t>numbers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custGeom>
            <a:avLst/>
            <a:gdLst/>
            <a:ahLst/>
            <a:cxnLst/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  <a:close/>
              </a:path>
            </a:pathLst>
          </a:custGeom>
          <a:ln w="12700">
            <a:solidFill>
              <a:srgbClr val="4C4C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</TotalTime>
  <Words>2317</Words>
  <Application>Microsoft Office PowerPoint</Application>
  <PresentationFormat>Custom</PresentationFormat>
  <Paragraphs>794</Paragraphs>
  <Slides>64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Courier New</vt:lpstr>
      <vt:lpstr>Gill Sans MT</vt:lpstr>
      <vt:lpstr>Lucida Sans</vt:lpstr>
      <vt:lpstr>Lucida Sans Unicode</vt:lpstr>
      <vt:lpstr>Times New Roman</vt:lpstr>
      <vt:lpstr>Office Theme</vt:lpstr>
      <vt:lpstr>COMP 122/L Lecture 6 Mahdi Ebrahimi       Slides adapted from Dr. Kyle Dewey</vt:lpstr>
      <vt:lpstr>Assembly</vt:lpstr>
      <vt:lpstr>What’s in a Processor?</vt:lpstr>
      <vt:lpstr>Simple Language</vt:lpstr>
      <vt:lpstr>Implementation</vt:lpstr>
      <vt:lpstr>Core Components</vt:lpstr>
      <vt:lpstr>Back to Processors</vt:lpstr>
      <vt:lpstr>Back to Processors</vt:lpstr>
      <vt:lpstr>Core Components</vt:lpstr>
      <vt:lpstr>Core Components</vt:lpstr>
      <vt:lpstr>Basic Interaction</vt:lpstr>
      <vt:lpstr>Basic Interaction</vt:lpstr>
      <vt:lpstr>PowerPoint Presentation</vt:lpstr>
      <vt:lpstr>PowerPoint Presentation</vt:lpstr>
      <vt:lpstr>Instruction Register</vt:lpstr>
      <vt:lpstr>Instruction Register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ARM?</vt:lpstr>
      <vt:lpstr>Code on ARM</vt:lpstr>
      <vt:lpstr>Code on ARM</vt:lpstr>
      <vt:lpstr>Code on ARM</vt:lpstr>
      <vt:lpstr>Code on ARM</vt:lpstr>
      <vt:lpstr>Available Registers</vt:lpstr>
      <vt:lpstr>Assembly</vt:lpstr>
      <vt:lpstr>Workflow</vt:lpstr>
      <vt:lpstr>Machine Code</vt:lpstr>
      <vt:lpstr>PowerPoint Presentation</vt:lpstr>
      <vt:lpstr>Instruction Register</vt:lpstr>
      <vt:lpstr>Registers</vt:lpstr>
      <vt:lpstr>PowerPoint Presentation</vt:lpstr>
      <vt:lpstr>PowerPoint Presentation</vt:lpstr>
      <vt:lpstr>Instruction Register</vt:lpstr>
      <vt:lpstr>PowerPoint Presentation</vt:lpstr>
      <vt:lpstr>Instruction Register</vt:lpstr>
      <vt:lpstr>Instruction Register</vt:lpstr>
      <vt:lpstr>PowerPoint Presentation</vt:lpstr>
      <vt:lpstr>Adding More  Functionality</vt:lpstr>
      <vt:lpstr>Adding More  Functionality</vt:lpstr>
      <vt:lpstr>Talking to the OS</vt:lpstr>
      <vt:lpstr>ARMSim# Routines</vt:lpstr>
      <vt:lpstr>swi</vt:lpstr>
      <vt:lpstr>swi</vt:lpstr>
      <vt:lpstr>(Finally) Printing an  Integer</vt:lpstr>
      <vt:lpstr>Augmenting with  Printing</vt:lpstr>
      <vt:lpstr>Exiting</vt:lpstr>
      <vt:lpstr>Exiting</vt:lpstr>
      <vt:lpstr>Augmenting with Exiting</vt:lpstr>
      <vt:lpstr>Making it a Full  Program</vt:lpstr>
      <vt:lpstr>PowerPoint Presentation</vt:lpstr>
      <vt:lpstr>Allocated as  Program Runs</vt:lpstr>
      <vt:lpstr>Everything  Below is  Allocated at  Program Load</vt:lpstr>
      <vt:lpstr>Process Memory Map</vt:lpstr>
      <vt:lpstr>Marking Code</vt:lpstr>
      <vt:lpstr>Marking Code</vt:lpstr>
      <vt:lpstr>ARMSim# Demo: hello.s</vt:lpstr>
      <vt:lpstr>ARMSim# Demo: arithmetic_ops.s</vt:lpstr>
      <vt:lpstr>ARMSim# Demo: read_and_print_int.s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 122/L Lecture 6 Kyle Dewey</dc:title>
  <dc:creator>Mahdi Ebi</dc:creator>
  <cp:lastModifiedBy>Mahdi Ebi</cp:lastModifiedBy>
  <cp:revision>16</cp:revision>
  <cp:lastPrinted>2020-07-21T15:50:50Z</cp:lastPrinted>
  <dcterms:created xsi:type="dcterms:W3CDTF">2020-07-18T03:35:29Z</dcterms:created>
  <dcterms:modified xsi:type="dcterms:W3CDTF">2020-07-22T15:59:30Z</dcterms:modified>
</cp:coreProperties>
</file>